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4898" autoAdjust="0"/>
  </p:normalViewPr>
  <p:slideViewPr>
    <p:cSldViewPr snapToGrid="0" snapToObjects="1">
      <p:cViewPr varScale="1">
        <p:scale>
          <a:sx n="53" d="100"/>
          <a:sy n="53" d="100"/>
        </p:scale>
        <p:origin x="128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4190169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219475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avipatigowtham/DataScienc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vipatigowtham/DataScience/blob/main/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vipatigowtham/DataScience/blob/main/EDA%20using%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vipatigowtham/DataScience/blob/main/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vipatigowtham/DataScience/blob/main/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avipatigowtham/DataScience/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avipatigowtham/DataScience/blob/main/API%20data%20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ravipatigowtham/DataScience/blob/main/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12338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Ravipati Gowtham Aditya</a:t>
            </a:r>
          </a:p>
          <a:p>
            <a:r>
              <a:rPr lang="en-US" dirty="0">
                <a:solidFill>
                  <a:schemeClr val="bg2"/>
                </a:solidFill>
                <a:latin typeface="Abadi" panose="020B0604020104020204" pitchFamily="34" charset="0"/>
                <a:ea typeface="SF Pro" pitchFamily="2" charset="0"/>
                <a:cs typeface="SF Pro" pitchFamily="2" charset="0"/>
              </a:rPr>
              <a:t>15-05-2025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449689" cy="4351338"/>
          </a:xfrm>
          <a:prstGeom prst="rect">
            <a:avLst/>
          </a:prstGeom>
        </p:spPr>
        <p:txBody>
          <a:bodyPr/>
          <a:lstStyle/>
          <a:p>
            <a:r>
              <a:rPr lang="en-US" sz="1600" dirty="0"/>
              <a:t>In this stage we started by importing pandas and NumPy, loading our collected data in the previous stage to perform our exploratory data analysis which aimed to clean the data and choose the valid features for training a machine learning model.</a:t>
            </a:r>
          </a:p>
          <a:p>
            <a:r>
              <a:rPr lang="en-US" sz="1600" dirty="0">
                <a:hlinkClick r:id="rId3"/>
              </a:rPr>
              <a:t>Data Wrangling</a:t>
            </a:r>
            <a:endParaRPr lang="en-US" sz="1600" dirty="0"/>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0" name="Picture 9">
            <a:extLst>
              <a:ext uri="{FF2B5EF4-FFF2-40B4-BE49-F238E27FC236}">
                <a16:creationId xmlns:a16="http://schemas.microsoft.com/office/drawing/2014/main" id="{45CB4209-4CCF-2099-D32E-F1343EEFE98B}"/>
              </a:ext>
            </a:extLst>
          </p:cNvPr>
          <p:cNvPicPr>
            <a:picLocks noChangeAspect="1"/>
          </p:cNvPicPr>
          <p:nvPr/>
        </p:nvPicPr>
        <p:blipFill>
          <a:blip r:embed="rId4"/>
          <a:stretch>
            <a:fillRect/>
          </a:stretch>
        </p:blipFill>
        <p:spPr>
          <a:xfrm>
            <a:off x="5219700" y="2051744"/>
            <a:ext cx="6629741" cy="226625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944990" cy="4351338"/>
          </a:xfrm>
          <a:prstGeom prst="rect">
            <a:avLst/>
          </a:prstGeom>
        </p:spPr>
        <p:txBody>
          <a:bodyPr lIns="91440" tIns="45720" rIns="91440" bIns="45720" anchor="t"/>
          <a:lstStyle/>
          <a:p>
            <a:pPr>
              <a:lnSpc>
                <a:spcPct val="100000"/>
              </a:lnSpc>
              <a:spcBef>
                <a:spcPts val="1400"/>
              </a:spcBef>
            </a:pPr>
            <a:r>
              <a:rPr lang="en-US" sz="1600" dirty="0"/>
              <a:t>In this stage we completed our EDA process through finding the correlation between the features and the target using different visualization tools via seaborn and matplotlib furthermore we have performed feature engineering by converting categorical features into dummy values.</a:t>
            </a:r>
          </a:p>
          <a:p>
            <a:r>
              <a:rPr lang="en-US" dirty="0">
                <a:hlinkClick r:id="rId3"/>
              </a:rPr>
              <a:t>EDA visualization</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ACD146FF-6CD1-15FA-E366-E0803CA0EF3E}"/>
              </a:ext>
            </a:extLst>
          </p:cNvPr>
          <p:cNvPicPr>
            <a:picLocks noChangeAspect="1"/>
          </p:cNvPicPr>
          <p:nvPr/>
        </p:nvPicPr>
        <p:blipFill>
          <a:blip r:embed="rId4"/>
          <a:stretch>
            <a:fillRect/>
          </a:stretch>
        </p:blipFill>
        <p:spPr>
          <a:xfrm>
            <a:off x="6027811" y="1785030"/>
            <a:ext cx="5418976" cy="274887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2ED9D16-8DC0-800A-D62C-05DE08032B0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BB2DC0-F039-DA7A-2FBD-9C4CF727F4F7}"/>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2ADA9FE4-825A-F588-6862-8F2E414735A1}"/>
              </a:ext>
            </a:extLst>
          </p:cNvPr>
          <p:cNvSpPr>
            <a:spLocks noGrp="1"/>
          </p:cNvSpPr>
          <p:nvPr>
            <p:ph idx="4294967295"/>
          </p:nvPr>
        </p:nvSpPr>
        <p:spPr>
          <a:xfrm>
            <a:off x="770010" y="1806575"/>
            <a:ext cx="10515600"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rPr>
              <a:t>Using bullet point format, summarize the SQL queries you performed</a:t>
            </a:r>
          </a:p>
          <a:p>
            <a:pPr lvl="1">
              <a:lnSpc>
                <a:spcPct val="100000"/>
              </a:lnSpc>
              <a:spcBef>
                <a:spcPts val="1400"/>
              </a:spcBef>
            </a:pPr>
            <a:r>
              <a:rPr lang="en-US" sz="1300" dirty="0">
                <a:solidFill>
                  <a:schemeClr val="accent3">
                    <a:lumMod val="25000"/>
                  </a:schemeClr>
                </a:solidFill>
              </a:rPr>
              <a:t>Display the names of the unique launch sites in the space mission.</a:t>
            </a:r>
          </a:p>
          <a:p>
            <a:pPr lvl="1">
              <a:lnSpc>
                <a:spcPct val="100000"/>
              </a:lnSpc>
              <a:spcBef>
                <a:spcPts val="1400"/>
              </a:spcBef>
            </a:pPr>
            <a:r>
              <a:rPr lang="en-US" sz="1300" dirty="0">
                <a:solidFill>
                  <a:schemeClr val="accent3">
                    <a:lumMod val="25000"/>
                  </a:schemeClr>
                </a:solidFill>
              </a:rPr>
              <a:t>Display 5 records where launch sites begin with the string 'CCA’.</a:t>
            </a:r>
          </a:p>
          <a:p>
            <a:pPr lvl="1">
              <a:lnSpc>
                <a:spcPct val="100000"/>
              </a:lnSpc>
              <a:spcBef>
                <a:spcPts val="1400"/>
              </a:spcBef>
            </a:pPr>
            <a:r>
              <a:rPr lang="en-US" sz="1300" dirty="0">
                <a:solidFill>
                  <a:schemeClr val="accent3">
                    <a:lumMod val="25000"/>
                  </a:schemeClr>
                </a:solidFill>
              </a:rPr>
              <a:t>Display the total payload mass carried by boosters launched by NASA (CRS).</a:t>
            </a:r>
          </a:p>
          <a:p>
            <a:pPr lvl="1">
              <a:lnSpc>
                <a:spcPct val="100000"/>
              </a:lnSpc>
              <a:spcBef>
                <a:spcPts val="1400"/>
              </a:spcBef>
            </a:pPr>
            <a:r>
              <a:rPr lang="en-US" sz="1300" dirty="0">
                <a:solidFill>
                  <a:schemeClr val="accent3">
                    <a:lumMod val="25000"/>
                  </a:schemeClr>
                </a:solidFill>
              </a:rPr>
              <a:t>List the date when the first successful landing outcome in ground pad was achieved.</a:t>
            </a:r>
          </a:p>
          <a:p>
            <a:pPr lvl="1">
              <a:lnSpc>
                <a:spcPct val="100000"/>
              </a:lnSpc>
              <a:spcBef>
                <a:spcPts val="1400"/>
              </a:spcBef>
            </a:pPr>
            <a:r>
              <a:rPr lang="en-US" sz="1300" dirty="0">
                <a:solidFill>
                  <a:schemeClr val="accent3">
                    <a:lumMod val="25000"/>
                  </a:schemeClr>
                </a:solidFill>
              </a:rPr>
              <a:t>List the names of the boosters which have success in drone ship and have payload mass greater than 4000 but less than 6000.</a:t>
            </a:r>
          </a:p>
          <a:p>
            <a:pPr lvl="1">
              <a:lnSpc>
                <a:spcPct val="100000"/>
              </a:lnSpc>
              <a:spcBef>
                <a:spcPts val="1400"/>
              </a:spcBef>
            </a:pPr>
            <a:r>
              <a:rPr lang="en-US" sz="1300" dirty="0">
                <a:solidFill>
                  <a:schemeClr val="accent3">
                    <a:lumMod val="25000"/>
                  </a:schemeClr>
                </a:solidFill>
              </a:rPr>
              <a:t>List the total number of successful and failure mission outcomes.</a:t>
            </a:r>
          </a:p>
          <a:p>
            <a:pPr lvl="1">
              <a:lnSpc>
                <a:spcPct val="100000"/>
              </a:lnSpc>
              <a:spcBef>
                <a:spcPts val="1400"/>
              </a:spcBef>
            </a:pPr>
            <a:r>
              <a:rPr lang="en-US" sz="1300" dirty="0">
                <a:solidFill>
                  <a:schemeClr val="accent3">
                    <a:lumMod val="25000"/>
                  </a:schemeClr>
                </a:solidFill>
              </a:rPr>
              <a:t>List the names of the booster versions which have carried the maximum payload mass using a subquery.</a:t>
            </a:r>
          </a:p>
          <a:p>
            <a:pPr lvl="1">
              <a:lnSpc>
                <a:spcPct val="100000"/>
              </a:lnSpc>
              <a:spcBef>
                <a:spcPts val="1400"/>
              </a:spcBef>
            </a:pPr>
            <a:r>
              <a:rPr lang="en-US" sz="1300" dirty="0">
                <a:solidFill>
                  <a:schemeClr val="accent3">
                    <a:lumMod val="25000"/>
                  </a:schemeClr>
                </a:solidFill>
              </a:rPr>
              <a:t>List the failed landing outcomes in drone ship, their booster versions, and launch site names for the in year 2015.</a:t>
            </a:r>
          </a:p>
          <a:p>
            <a:pPr lvl="1">
              <a:lnSpc>
                <a:spcPct val="100000"/>
              </a:lnSpc>
              <a:spcBef>
                <a:spcPts val="1400"/>
              </a:spcBef>
            </a:pPr>
            <a:r>
              <a:rPr lang="en-US" sz="1300" dirty="0">
                <a:solidFill>
                  <a:schemeClr val="accent3">
                    <a:lumMod val="25000"/>
                  </a:schemeClr>
                </a:solidFill>
              </a:rPr>
              <a:t>Rank the count of landing outcomes (such as Failure (drone ship) or Success (ground pad)) between the date 2010-06- 04 and 2017-03-20, in descending order</a:t>
            </a:r>
          </a:p>
          <a:p>
            <a:pPr marL="228600" lvl="1">
              <a:lnSpc>
                <a:spcPct val="100000"/>
              </a:lnSpc>
              <a:spcBef>
                <a:spcPts val="1400"/>
              </a:spcBef>
            </a:pPr>
            <a:r>
              <a:rPr lang="en-US" sz="1600" dirty="0">
                <a:solidFill>
                  <a:schemeClr val="accent3">
                    <a:lumMod val="25000"/>
                  </a:schemeClr>
                </a:solidFill>
                <a:hlinkClick r:id="rId3"/>
              </a:rPr>
              <a:t>EDA with SQL</a:t>
            </a:r>
            <a:endParaRPr lang="en-US" sz="1600" dirty="0">
              <a:solidFill>
                <a:schemeClr val="accent3">
                  <a:lumMod val="25000"/>
                </a:schemeClr>
              </a:solidFill>
            </a:endParaRPr>
          </a:p>
          <a:p>
            <a:pPr marL="457200" lvl="1" indent="0">
              <a:lnSpc>
                <a:spcPct val="100000"/>
              </a:lnSpc>
              <a:spcBef>
                <a:spcPts val="1400"/>
              </a:spcBef>
              <a:buNone/>
            </a:pPr>
            <a:endParaRPr lang="en-US" sz="13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C90A5759-5C93-A1D5-0177-0DF08111BB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399178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928684" cy="4351338"/>
          </a:xfrm>
          <a:prstGeom prst="rect">
            <a:avLst/>
          </a:prstGeom>
        </p:spPr>
        <p:txBody>
          <a:bodyPr>
            <a:normAutofit/>
          </a:bodyPr>
          <a:lstStyle/>
          <a:p>
            <a:pPr>
              <a:lnSpc>
                <a:spcPct val="100000"/>
              </a:lnSpc>
              <a:spcBef>
                <a:spcPts val="1400"/>
              </a:spcBef>
            </a:pPr>
            <a:r>
              <a:rPr lang="en-US" sz="1600" dirty="0"/>
              <a:t>In this stage we used folium library to represent our work as geospatial data by drawing markers circles and lines on an interactive map</a:t>
            </a:r>
          </a:p>
          <a:p>
            <a:pPr>
              <a:lnSpc>
                <a:spcPct val="100000"/>
              </a:lnSpc>
              <a:spcBef>
                <a:spcPts val="1400"/>
              </a:spcBef>
            </a:pPr>
            <a:r>
              <a:rPr lang="en-US" sz="1600" dirty="0"/>
              <a:t>We started our interactive map by drawing 4 circles on 4 different sites belongs to Falcon 9 rockets lunches</a:t>
            </a:r>
          </a:p>
          <a:p>
            <a:pPr>
              <a:lnSpc>
                <a:spcPct val="100000"/>
              </a:lnSpc>
              <a:spcBef>
                <a:spcPts val="1400"/>
              </a:spcBef>
            </a:pPr>
            <a:r>
              <a:rPr lang="en-US" sz="1600" dirty="0"/>
              <a:t>We put markers to on the same sites to represent the successful/failed first stage of rockets return using marker objects</a:t>
            </a:r>
          </a:p>
          <a:p>
            <a:pPr>
              <a:lnSpc>
                <a:spcPct val="100000"/>
              </a:lnSpc>
              <a:spcBef>
                <a:spcPts val="1400"/>
              </a:spcBef>
            </a:pPr>
            <a:r>
              <a:rPr lang="en-US" sz="1600" dirty="0"/>
              <a:t>Finally, we calculated the distances between the launch site (CCAFS LC40) to its proximities 1-the closest city, 2-coastline, and 3-highway. Then we drew polylines to represent these distances using </a:t>
            </a:r>
            <a:r>
              <a:rPr lang="en-US" sz="1600" dirty="0" err="1"/>
              <a:t>PolyLine</a:t>
            </a:r>
            <a:r>
              <a:rPr lang="en-US" sz="1600" dirty="0"/>
              <a:t> object</a:t>
            </a:r>
          </a:p>
          <a:p>
            <a:pPr>
              <a:lnSpc>
                <a:spcPct val="100000"/>
              </a:lnSpc>
              <a:spcBef>
                <a:spcPts val="1400"/>
              </a:spcBef>
            </a:pPr>
            <a:r>
              <a:rPr lang="en-US" sz="1600" dirty="0">
                <a:hlinkClick r:id="rId3"/>
              </a:rPr>
              <a:t>Folium Map</a:t>
            </a:r>
            <a:endParaRPr lang="en-US" sz="1600" dirty="0"/>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1600" dirty="0"/>
              <a:t>Added a dropdown list to enable Launch Site selection including the following options: </a:t>
            </a:r>
          </a:p>
          <a:p>
            <a:pPr lvl="1">
              <a:lnSpc>
                <a:spcPct val="100000"/>
              </a:lnSpc>
              <a:spcBef>
                <a:spcPts val="1400"/>
              </a:spcBef>
              <a:buFont typeface="Courier New" panose="02070309020205020404" pitchFamily="49" charset="0"/>
              <a:buChar char="o"/>
            </a:pPr>
            <a:r>
              <a:rPr lang="en-US" sz="1200" dirty="0"/>
              <a:t>All Sites, </a:t>
            </a:r>
          </a:p>
          <a:p>
            <a:pPr lvl="1">
              <a:lnSpc>
                <a:spcPct val="100000"/>
              </a:lnSpc>
              <a:spcBef>
                <a:spcPts val="1400"/>
              </a:spcBef>
              <a:buFont typeface="Courier New" panose="02070309020205020404" pitchFamily="49" charset="0"/>
              <a:buChar char="o"/>
            </a:pPr>
            <a:r>
              <a:rPr lang="en-US" sz="1200" dirty="0"/>
              <a:t>CCAFS LC-40,</a:t>
            </a:r>
          </a:p>
          <a:p>
            <a:pPr lvl="1">
              <a:lnSpc>
                <a:spcPct val="100000"/>
              </a:lnSpc>
              <a:spcBef>
                <a:spcPts val="1400"/>
              </a:spcBef>
              <a:buFont typeface="Courier New" panose="02070309020205020404" pitchFamily="49" charset="0"/>
              <a:buChar char="o"/>
            </a:pPr>
            <a:r>
              <a:rPr lang="en-US" sz="1200" dirty="0"/>
              <a:t>CCAFS SLC-40</a:t>
            </a:r>
          </a:p>
          <a:p>
            <a:pPr lvl="1">
              <a:lnSpc>
                <a:spcPct val="100000"/>
              </a:lnSpc>
              <a:spcBef>
                <a:spcPts val="1400"/>
              </a:spcBef>
              <a:buFont typeface="Courier New" panose="02070309020205020404" pitchFamily="49" charset="0"/>
              <a:buChar char="o"/>
            </a:pPr>
            <a:r>
              <a:rPr lang="en-US" sz="1200" dirty="0"/>
              <a:t>VAFB SLC-4E</a:t>
            </a:r>
          </a:p>
          <a:p>
            <a:pPr lvl="1">
              <a:lnSpc>
                <a:spcPct val="100000"/>
              </a:lnSpc>
              <a:spcBef>
                <a:spcPts val="1400"/>
              </a:spcBef>
              <a:buFont typeface="Courier New" panose="02070309020205020404" pitchFamily="49" charset="0"/>
              <a:buChar char="o"/>
            </a:pPr>
            <a:r>
              <a:rPr lang="en-US" sz="1200" dirty="0"/>
              <a:t>KSC LC-39A</a:t>
            </a:r>
          </a:p>
          <a:p>
            <a:pPr marL="228600" lvl="1">
              <a:lnSpc>
                <a:spcPct val="100000"/>
              </a:lnSpc>
              <a:spcBef>
                <a:spcPts val="1400"/>
              </a:spcBef>
            </a:pPr>
            <a:r>
              <a:rPr lang="en-US" sz="1600" dirty="0"/>
              <a:t>we added a pie chart to show the total successful launches count for all sites </a:t>
            </a:r>
          </a:p>
          <a:p>
            <a:pPr marL="228600" lvl="1">
              <a:lnSpc>
                <a:spcPct val="100000"/>
              </a:lnSpc>
              <a:spcBef>
                <a:spcPts val="1400"/>
              </a:spcBef>
            </a:pPr>
            <a:r>
              <a:rPr lang="en-US" sz="1600" dirty="0"/>
              <a:t>Added a slider to select payload which ranges from 0 -10000 </a:t>
            </a:r>
          </a:p>
          <a:p>
            <a:pPr marL="228600" lvl="1">
              <a:lnSpc>
                <a:spcPct val="100000"/>
              </a:lnSpc>
              <a:spcBef>
                <a:spcPts val="1400"/>
              </a:spcBef>
            </a:pPr>
            <a:r>
              <a:rPr lang="en-US" sz="1600" dirty="0"/>
              <a:t>Added a scatter chart to show the correlation between payload and launch success </a:t>
            </a:r>
          </a:p>
          <a:p>
            <a:pPr marL="228600" lvl="1">
              <a:lnSpc>
                <a:spcPct val="100000"/>
              </a:lnSpc>
              <a:spcBef>
                <a:spcPts val="1400"/>
              </a:spcBef>
            </a:pPr>
            <a:r>
              <a:rPr lang="en-US" sz="1600" dirty="0" err="1">
                <a:hlinkClick r:id="rId3"/>
              </a:rPr>
              <a:t>Plotly</a:t>
            </a:r>
            <a:r>
              <a:rPr lang="en-US" sz="1600" dirty="0">
                <a:hlinkClick r:id="rId3"/>
              </a:rPr>
              <a:t> Dash</a:t>
            </a:r>
            <a:endParaRPr lang="en-US" sz="1600"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8249" y="1825624"/>
            <a:ext cx="5552846" cy="4803775"/>
          </a:xfrm>
          <a:prstGeom prst="rect">
            <a:avLst/>
          </a:prstGeom>
        </p:spPr>
        <p:txBody>
          <a:bodyPr>
            <a:normAutofit fontScale="70000" lnSpcReduction="20000"/>
          </a:bodyPr>
          <a:lstStyle/>
          <a:p>
            <a:pPr>
              <a:lnSpc>
                <a:spcPct val="100000"/>
              </a:lnSpc>
              <a:spcBef>
                <a:spcPts val="1400"/>
              </a:spcBef>
            </a:pPr>
            <a:r>
              <a:rPr lang="en-US" sz="2300" dirty="0"/>
              <a:t>Importing the required libraries.</a:t>
            </a:r>
          </a:p>
          <a:p>
            <a:pPr>
              <a:lnSpc>
                <a:spcPct val="100000"/>
              </a:lnSpc>
              <a:spcBef>
                <a:spcPts val="1400"/>
              </a:spcBef>
            </a:pPr>
            <a:r>
              <a:rPr lang="en-US" sz="2300" dirty="0"/>
              <a:t> Loading the cleaned data.</a:t>
            </a:r>
          </a:p>
          <a:p>
            <a:pPr>
              <a:lnSpc>
                <a:spcPct val="100000"/>
              </a:lnSpc>
              <a:spcBef>
                <a:spcPts val="1400"/>
              </a:spcBef>
            </a:pPr>
            <a:r>
              <a:rPr lang="en-US" sz="2300" dirty="0"/>
              <a:t>Standardizing the data to prevent the bias. </a:t>
            </a:r>
          </a:p>
          <a:p>
            <a:pPr>
              <a:lnSpc>
                <a:spcPct val="100000"/>
              </a:lnSpc>
              <a:spcBef>
                <a:spcPts val="1400"/>
              </a:spcBef>
            </a:pPr>
            <a:r>
              <a:rPr lang="en-US" sz="2300" dirty="0"/>
              <a:t>Splitting the data into 20% for testing data and 80% training data.</a:t>
            </a:r>
          </a:p>
          <a:p>
            <a:pPr>
              <a:lnSpc>
                <a:spcPct val="100000"/>
              </a:lnSpc>
              <a:spcBef>
                <a:spcPts val="1400"/>
              </a:spcBef>
            </a:pPr>
            <a:r>
              <a:rPr lang="en-US" sz="2300" dirty="0"/>
              <a:t>Initializing 4 different classification algorithms: </a:t>
            </a:r>
          </a:p>
          <a:p>
            <a:pPr lvl="1">
              <a:lnSpc>
                <a:spcPct val="100000"/>
              </a:lnSpc>
              <a:spcBef>
                <a:spcPts val="1400"/>
              </a:spcBef>
            </a:pPr>
            <a:r>
              <a:rPr lang="en-US" sz="1700" dirty="0"/>
              <a:t>Logistic Regression (LR) </a:t>
            </a:r>
          </a:p>
          <a:p>
            <a:pPr lvl="1">
              <a:lnSpc>
                <a:spcPct val="100000"/>
              </a:lnSpc>
              <a:spcBef>
                <a:spcPts val="1400"/>
              </a:spcBef>
            </a:pPr>
            <a:r>
              <a:rPr lang="en-US" sz="1700" dirty="0"/>
              <a:t> Support Vector Machine (SVM) </a:t>
            </a:r>
          </a:p>
          <a:p>
            <a:pPr lvl="1">
              <a:lnSpc>
                <a:spcPct val="100000"/>
              </a:lnSpc>
              <a:spcBef>
                <a:spcPts val="1400"/>
              </a:spcBef>
            </a:pPr>
            <a:r>
              <a:rPr lang="en-US" sz="1700" dirty="0"/>
              <a:t>Decision Tree (DT) </a:t>
            </a:r>
          </a:p>
          <a:p>
            <a:pPr lvl="1">
              <a:lnSpc>
                <a:spcPct val="100000"/>
              </a:lnSpc>
              <a:spcBef>
                <a:spcPts val="1400"/>
              </a:spcBef>
            </a:pPr>
            <a:r>
              <a:rPr lang="en-US" sz="1700" dirty="0"/>
              <a:t> K nearest neighbors (KNN) </a:t>
            </a:r>
          </a:p>
          <a:p>
            <a:pPr marL="285750" lvl="1" indent="-285750">
              <a:lnSpc>
                <a:spcPct val="100000"/>
              </a:lnSpc>
              <a:spcBef>
                <a:spcPts val="1400"/>
              </a:spcBef>
            </a:pPr>
            <a:r>
              <a:rPr lang="en-US" sz="2600" dirty="0"/>
              <a:t> </a:t>
            </a:r>
            <a:r>
              <a:rPr lang="en-US" sz="2300" dirty="0"/>
              <a:t>Using Grid Search technique to find the best parameters </a:t>
            </a:r>
          </a:p>
          <a:p>
            <a:pPr marL="285750" lvl="1" indent="-285750">
              <a:lnSpc>
                <a:spcPct val="100000"/>
              </a:lnSpc>
              <a:spcBef>
                <a:spcPts val="1400"/>
              </a:spcBef>
            </a:pPr>
            <a:r>
              <a:rPr lang="en-US" sz="2300" dirty="0"/>
              <a:t>Using Evaluation techniques including, Confusion matrix , F1 score, for finding the best algorithm</a:t>
            </a:r>
          </a:p>
          <a:p>
            <a:pPr marL="285750" lvl="1" indent="-285750">
              <a:lnSpc>
                <a:spcPct val="100000"/>
              </a:lnSpc>
              <a:spcBef>
                <a:spcPts val="1400"/>
              </a:spcBef>
            </a:pPr>
            <a:r>
              <a:rPr lang="en-US" sz="2300" dirty="0">
                <a:hlinkClick r:id="rId3"/>
              </a:rPr>
              <a:t>Machine Learning</a:t>
            </a:r>
            <a:endParaRPr lang="en-US" sz="2300" dirty="0"/>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Picture 7">
            <a:extLst>
              <a:ext uri="{FF2B5EF4-FFF2-40B4-BE49-F238E27FC236}">
                <a16:creationId xmlns:a16="http://schemas.microsoft.com/office/drawing/2014/main" id="{E5B44437-4FD3-EB54-51B0-A35B3EA6BC11}"/>
              </a:ext>
            </a:extLst>
          </p:cNvPr>
          <p:cNvPicPr>
            <a:picLocks noChangeAspect="1"/>
          </p:cNvPicPr>
          <p:nvPr/>
        </p:nvPicPr>
        <p:blipFill>
          <a:blip r:embed="rId4"/>
          <a:stretch>
            <a:fillRect/>
          </a:stretch>
        </p:blipFill>
        <p:spPr>
          <a:xfrm>
            <a:off x="5751095" y="1825625"/>
            <a:ext cx="6242656" cy="2421522"/>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42999" y="4446826"/>
            <a:ext cx="9087317" cy="1980385"/>
          </a:xfrm>
          <a:prstGeom prst="rect">
            <a:avLst/>
          </a:prstGeom>
        </p:spPr>
        <p:txBody>
          <a:bodyPr>
            <a:noAutofit/>
          </a:bodyPr>
          <a:lstStyle/>
          <a:p>
            <a:pPr>
              <a:lnSpc>
                <a:spcPct val="100000"/>
              </a:lnSpc>
              <a:spcBef>
                <a:spcPts val="1400"/>
              </a:spcBef>
            </a:pPr>
            <a:r>
              <a:rPr lang="en-US" sz="1600" dirty="0"/>
              <a:t>CCAFS SLC 40 : is the most usable site for launching SpaceX's rockets and it has 55 trials, 33 of them are successful and 22 of them are failed # 60% success rate </a:t>
            </a:r>
          </a:p>
          <a:p>
            <a:pPr>
              <a:lnSpc>
                <a:spcPct val="100000"/>
              </a:lnSpc>
              <a:spcBef>
                <a:spcPts val="1400"/>
              </a:spcBef>
            </a:pPr>
            <a:r>
              <a:rPr lang="en-US" sz="1600" dirty="0"/>
              <a:t>VAFB SLC 4E : is the least usable site for launching SpaceX's rockets and it has 13 trials, 10 of them are successful and 03 of them are failed # 77% success rate </a:t>
            </a:r>
          </a:p>
          <a:p>
            <a:pPr>
              <a:lnSpc>
                <a:spcPct val="100000"/>
              </a:lnSpc>
              <a:spcBef>
                <a:spcPts val="1400"/>
              </a:spcBef>
            </a:pPr>
            <a:r>
              <a:rPr lang="en-US" sz="1600" dirty="0"/>
              <a:t>VAFB SLC 4E : is a moderate site in terms of launching SpaceX's rockets and it has 22 trials, 17 of them are successful and 05 of them are failed # 77% success rate</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0AD107A-0FE7-D2B3-D831-70D883F1D3A6}"/>
              </a:ext>
            </a:extLst>
          </p:cNvPr>
          <p:cNvPicPr>
            <a:picLocks noChangeAspect="1"/>
          </p:cNvPicPr>
          <p:nvPr/>
        </p:nvPicPr>
        <p:blipFill>
          <a:blip r:embed="rId3"/>
          <a:stretch>
            <a:fillRect/>
          </a:stretch>
        </p:blipFill>
        <p:spPr>
          <a:xfrm>
            <a:off x="999055" y="1328914"/>
            <a:ext cx="9087317" cy="287669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235115"/>
            <a:ext cx="10202789" cy="1646229"/>
          </a:xfrm>
          <a:prstGeom prst="rect">
            <a:avLst/>
          </a:prstGeom>
        </p:spPr>
        <p:txBody>
          <a:bodyPr>
            <a:normAutofit/>
          </a:bodyPr>
          <a:lstStyle/>
          <a:p>
            <a:pPr>
              <a:lnSpc>
                <a:spcPct val="100000"/>
              </a:lnSpc>
              <a:spcBef>
                <a:spcPts val="1400"/>
              </a:spcBef>
            </a:pPr>
            <a:r>
              <a:rPr lang="en-US" sz="1600" dirty="0"/>
              <a:t>There is no strong relationship between the payload mass and the success of first stage return since there are approximately equivalent numbers of failed and successful trials.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13100EF-FD05-6DB9-0A60-A62A705BBCB7}"/>
              </a:ext>
            </a:extLst>
          </p:cNvPr>
          <p:cNvPicPr>
            <a:picLocks noChangeAspect="1"/>
          </p:cNvPicPr>
          <p:nvPr/>
        </p:nvPicPr>
        <p:blipFill>
          <a:blip r:embed="rId3"/>
          <a:stretch>
            <a:fillRect/>
          </a:stretch>
        </p:blipFill>
        <p:spPr>
          <a:xfrm>
            <a:off x="906650" y="1604077"/>
            <a:ext cx="10378961" cy="245642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1674328"/>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mn-lt"/>
              </a:rPr>
              <a:t>Executive Summary</a:t>
            </a:r>
          </a:p>
          <a:p>
            <a:pPr>
              <a:lnSpc>
                <a:spcPct val="100000"/>
              </a:lnSpc>
              <a:spcBef>
                <a:spcPts val="1400"/>
              </a:spcBef>
            </a:pPr>
            <a:r>
              <a:rPr lang="en-US" sz="1600" dirty="0">
                <a:solidFill>
                  <a:schemeClr val="accent3">
                    <a:lumMod val="25000"/>
                  </a:schemeClr>
                </a:solidFill>
                <a:latin typeface="+mn-lt"/>
              </a:rPr>
              <a:t>Introduction</a:t>
            </a:r>
          </a:p>
          <a:p>
            <a:pPr>
              <a:lnSpc>
                <a:spcPct val="100000"/>
              </a:lnSpc>
              <a:spcBef>
                <a:spcPts val="1400"/>
              </a:spcBef>
            </a:pPr>
            <a:r>
              <a:rPr lang="en-US" sz="1600" dirty="0">
                <a:solidFill>
                  <a:schemeClr val="accent3">
                    <a:lumMod val="25000"/>
                  </a:schemeClr>
                </a:solidFill>
                <a:latin typeface="+mn-lt"/>
              </a:rPr>
              <a:t>Methodology</a:t>
            </a:r>
          </a:p>
          <a:p>
            <a:pPr>
              <a:lnSpc>
                <a:spcPct val="100000"/>
              </a:lnSpc>
              <a:spcBef>
                <a:spcPts val="1400"/>
              </a:spcBef>
            </a:pPr>
            <a:r>
              <a:rPr lang="en-US" sz="1600" dirty="0">
                <a:solidFill>
                  <a:schemeClr val="accent3">
                    <a:lumMod val="25000"/>
                  </a:schemeClr>
                </a:solidFill>
                <a:latin typeface="+mn-lt"/>
              </a:rPr>
              <a:t>Results</a:t>
            </a:r>
          </a:p>
          <a:p>
            <a:pPr>
              <a:lnSpc>
                <a:spcPct val="100000"/>
              </a:lnSpc>
              <a:spcBef>
                <a:spcPts val="1400"/>
              </a:spcBef>
            </a:pPr>
            <a:r>
              <a:rPr lang="en-US" sz="1600" dirty="0">
                <a:solidFill>
                  <a:schemeClr val="accent3">
                    <a:lumMod val="25000"/>
                  </a:schemeClr>
                </a:solidFill>
                <a:latin typeface="+mn-lt"/>
              </a:rPr>
              <a:t>Conclusion</a:t>
            </a:r>
          </a:p>
          <a:p>
            <a:pPr>
              <a:lnSpc>
                <a:spcPct val="100000"/>
              </a:lnSpc>
              <a:spcBef>
                <a:spcPts val="1400"/>
              </a:spcBef>
            </a:pPr>
            <a:r>
              <a:rPr lang="en-US" sz="1600" dirty="0">
                <a:solidFill>
                  <a:schemeClr val="accent3">
                    <a:lumMod val="25000"/>
                  </a:schemeClr>
                </a:solidFill>
                <a:latin typeface="+mn-lt"/>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061012"/>
            <a:ext cx="9745589" cy="1366199"/>
          </a:xfrm>
          <a:prstGeom prst="rect">
            <a:avLst/>
          </a:prstGeom>
        </p:spPr>
        <p:txBody>
          <a:bodyPr>
            <a:normAutofit/>
          </a:bodyPr>
          <a:lstStyle/>
          <a:p>
            <a:pPr>
              <a:lnSpc>
                <a:spcPct val="100000"/>
              </a:lnSpc>
              <a:spcBef>
                <a:spcPts val="1400"/>
              </a:spcBef>
            </a:pPr>
            <a:r>
              <a:rPr lang="en-US" sz="1600" dirty="0"/>
              <a:t>The best orbits in terms of successful first stage returns are ['ES-L1', 'GEO', HEO, SSO] </a:t>
            </a:r>
          </a:p>
          <a:p>
            <a:pPr>
              <a:lnSpc>
                <a:spcPct val="100000"/>
              </a:lnSpc>
              <a:spcBef>
                <a:spcPts val="1400"/>
              </a:spcBef>
            </a:pPr>
            <a:r>
              <a:rPr lang="en-US" sz="1600" dirty="0"/>
              <a:t>The worst orbit is 'GTO’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8BEA071-F303-FC3F-AD8B-A9115937346F}"/>
              </a:ext>
            </a:extLst>
          </p:cNvPr>
          <p:cNvPicPr>
            <a:picLocks noChangeAspect="1"/>
          </p:cNvPicPr>
          <p:nvPr/>
        </p:nvPicPr>
        <p:blipFill>
          <a:blip r:embed="rId3"/>
          <a:stretch>
            <a:fillRect/>
          </a:stretch>
        </p:blipFill>
        <p:spPr>
          <a:xfrm>
            <a:off x="1999054" y="1316360"/>
            <a:ext cx="7457768" cy="365355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559968"/>
            <a:ext cx="9637305" cy="1321376"/>
          </a:xfrm>
          <a:prstGeom prst="rect">
            <a:avLst/>
          </a:prstGeom>
        </p:spPr>
        <p:txBody>
          <a:bodyPr>
            <a:normAutofit/>
          </a:bodyPr>
          <a:lstStyle/>
          <a:p>
            <a:pPr>
              <a:lnSpc>
                <a:spcPct val="100000"/>
              </a:lnSpc>
              <a:spcBef>
                <a:spcPts val="1400"/>
              </a:spcBef>
            </a:pPr>
            <a:r>
              <a:rPr lang="en-US" sz="1600" dirty="0"/>
              <a:t>In the LEO orbit the success is related to the number of flights whereas there is no relationship between flight number when in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E3962F6-97A6-6569-50E7-6782E1B909F4}"/>
              </a:ext>
            </a:extLst>
          </p:cNvPr>
          <p:cNvPicPr>
            <a:picLocks noChangeAspect="1"/>
          </p:cNvPicPr>
          <p:nvPr/>
        </p:nvPicPr>
        <p:blipFill>
          <a:blip r:embed="rId3"/>
          <a:stretch>
            <a:fillRect/>
          </a:stretch>
        </p:blipFill>
        <p:spPr>
          <a:xfrm>
            <a:off x="644079" y="1554410"/>
            <a:ext cx="10729121" cy="254835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403558"/>
            <a:ext cx="10515600" cy="1465430"/>
          </a:xfrm>
          <a:prstGeom prst="rect">
            <a:avLst/>
          </a:prstGeom>
        </p:spPr>
        <p:txBody>
          <a:bodyPr>
            <a:normAutofit/>
          </a:bodyPr>
          <a:lstStyle/>
          <a:p>
            <a:pPr algn="l"/>
            <a:r>
              <a:rPr lang="en-US" sz="1600" b="0" i="0" dirty="0">
                <a:effectLst/>
              </a:rPr>
              <a:t>With heavy payloads the successful landing or positive landing rate are more for </a:t>
            </a:r>
            <a:r>
              <a:rPr lang="en-US" sz="1600" b="0" i="0" dirty="0" err="1">
                <a:effectLst/>
              </a:rPr>
              <a:t>Polar,LEO</a:t>
            </a:r>
            <a:r>
              <a:rPr lang="en-US" sz="1600" b="0" i="0" dirty="0">
                <a:effectLst/>
              </a:rPr>
              <a:t> and ISS.</a:t>
            </a:r>
          </a:p>
          <a:p>
            <a:pPr algn="l"/>
            <a:r>
              <a:rPr lang="en-US" sz="1600" b="0" i="0" dirty="0">
                <a:effectLst/>
              </a:rPr>
              <a:t>However, for GTO, it's difficult to distinguish between successful and unsuccessful landings as both outcomes are present.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48FB2C1-73FD-A4DB-960B-6DC73D402990}"/>
              </a:ext>
            </a:extLst>
          </p:cNvPr>
          <p:cNvPicPr>
            <a:picLocks noChangeAspect="1"/>
          </p:cNvPicPr>
          <p:nvPr/>
        </p:nvPicPr>
        <p:blipFill>
          <a:blip r:embed="rId3"/>
          <a:stretch>
            <a:fillRect/>
          </a:stretch>
        </p:blipFill>
        <p:spPr>
          <a:xfrm>
            <a:off x="664351" y="1397525"/>
            <a:ext cx="10792584" cy="265711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303415"/>
            <a:ext cx="6966294" cy="1176998"/>
          </a:xfrm>
          <a:prstGeom prst="rect">
            <a:avLst/>
          </a:prstGeom>
        </p:spPr>
        <p:txBody>
          <a:bodyPr>
            <a:normAutofit/>
          </a:bodyPr>
          <a:lstStyle/>
          <a:p>
            <a:pPr>
              <a:lnSpc>
                <a:spcPct val="100000"/>
              </a:lnSpc>
              <a:spcBef>
                <a:spcPts val="1400"/>
              </a:spcBef>
            </a:pPr>
            <a:r>
              <a:rPr lang="en-US" sz="1600" b="0" i="0" dirty="0">
                <a:effectLst/>
              </a:rPr>
              <a:t>you can observe that the </a:t>
            </a:r>
            <a:r>
              <a:rPr lang="en-US" sz="1600" b="0" i="0" dirty="0" err="1">
                <a:effectLst/>
              </a:rPr>
              <a:t>sucess</a:t>
            </a:r>
            <a:r>
              <a:rPr lang="en-US" sz="1600" b="0" i="0" dirty="0">
                <a:effectLst/>
              </a:rPr>
              <a:t> rate since 2013 kept increasing till 2020</a:t>
            </a:r>
            <a:endParaRPr lang="en-US" sz="2200" dirty="0">
              <a:solidFill>
                <a:schemeClr val="accent3">
                  <a:lumMod val="25000"/>
                </a:schemeClr>
              </a:solidFill>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686C3665-DD91-5070-8B84-B6DAB3CBF9A6}"/>
              </a:ext>
            </a:extLst>
          </p:cNvPr>
          <p:cNvPicPr>
            <a:picLocks noChangeAspect="1"/>
          </p:cNvPicPr>
          <p:nvPr/>
        </p:nvPicPr>
        <p:blipFill>
          <a:blip r:embed="rId3"/>
          <a:stretch>
            <a:fillRect/>
          </a:stretch>
        </p:blipFill>
        <p:spPr>
          <a:xfrm>
            <a:off x="1540245" y="1554585"/>
            <a:ext cx="6039649" cy="373524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82842" y="4391526"/>
            <a:ext cx="9432757" cy="1634048"/>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Calibri "/>
              </a:rPr>
              <a:t>The query is:</a:t>
            </a:r>
          </a:p>
          <a:p>
            <a:pPr lvl="1">
              <a:lnSpc>
                <a:spcPct val="100000"/>
              </a:lnSpc>
              <a:spcBef>
                <a:spcPts val="1400"/>
              </a:spcBef>
            </a:pPr>
            <a:r>
              <a:rPr lang="en-US" sz="1400" dirty="0">
                <a:solidFill>
                  <a:schemeClr val="accent3">
                    <a:lumMod val="25000"/>
                  </a:schemeClr>
                </a:solidFill>
              </a:rPr>
              <a:t>%</a:t>
            </a:r>
            <a:r>
              <a:rPr lang="en-US" sz="1400" dirty="0" err="1">
                <a:solidFill>
                  <a:schemeClr val="accent3">
                    <a:lumMod val="25000"/>
                  </a:schemeClr>
                </a:solidFill>
              </a:rPr>
              <a:t>sql</a:t>
            </a:r>
            <a:r>
              <a:rPr lang="en-US" sz="1400" dirty="0">
                <a:solidFill>
                  <a:schemeClr val="accent3">
                    <a:lumMod val="25000"/>
                  </a:schemeClr>
                </a:solidFill>
              </a:rPr>
              <a:t> select distinct </a:t>
            </a:r>
            <a:r>
              <a:rPr lang="en-US" sz="1400" dirty="0" err="1">
                <a:solidFill>
                  <a:schemeClr val="accent3">
                    <a:lumMod val="25000"/>
                  </a:schemeClr>
                </a:solidFill>
              </a:rPr>
              <a:t>launch_site</a:t>
            </a:r>
            <a:r>
              <a:rPr lang="en-US" sz="1400" dirty="0">
                <a:solidFill>
                  <a:schemeClr val="accent3">
                    <a:lumMod val="25000"/>
                  </a:schemeClr>
                </a:solidFill>
              </a:rPr>
              <a:t> from SPACEXTBL</a:t>
            </a:r>
          </a:p>
          <a:p>
            <a:pPr marL="228600" lvl="1">
              <a:lnSpc>
                <a:spcPct val="100000"/>
              </a:lnSpc>
              <a:spcBef>
                <a:spcPts val="1400"/>
              </a:spcBef>
            </a:pPr>
            <a:r>
              <a:rPr lang="en-US" sz="1600" dirty="0">
                <a:solidFill>
                  <a:schemeClr val="accent3">
                    <a:lumMod val="25000"/>
                  </a:schemeClr>
                </a:solidFill>
                <a:latin typeface="Calibri "/>
              </a:rPr>
              <a:t>We get all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875232FE-509D-5BA0-D547-67A94FED727B}"/>
              </a:ext>
            </a:extLst>
          </p:cNvPr>
          <p:cNvPicPr>
            <a:picLocks noChangeAspect="1"/>
          </p:cNvPicPr>
          <p:nvPr/>
        </p:nvPicPr>
        <p:blipFill>
          <a:blip r:embed="rId3"/>
          <a:stretch>
            <a:fillRect/>
          </a:stretch>
        </p:blipFill>
        <p:spPr>
          <a:xfrm>
            <a:off x="770011" y="1310397"/>
            <a:ext cx="5173589" cy="268029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55821" y="4776537"/>
            <a:ext cx="9059778" cy="1400426"/>
          </a:xfrm>
          <a:prstGeom prst="rect">
            <a:avLst/>
          </a:prstGeom>
        </p:spPr>
        <p:txBody>
          <a:bodyPr>
            <a:normAutofit lnSpcReduction="10000"/>
          </a:bodyPr>
          <a:lstStyle/>
          <a:p>
            <a:pPr>
              <a:lnSpc>
                <a:spcPct val="100000"/>
              </a:lnSpc>
              <a:spcBef>
                <a:spcPts val="1400"/>
              </a:spcBef>
            </a:pPr>
            <a:r>
              <a:rPr lang="en-US" sz="1700" dirty="0">
                <a:solidFill>
                  <a:schemeClr val="accent3">
                    <a:lumMod val="25000"/>
                  </a:schemeClr>
                </a:solidFill>
              </a:rPr>
              <a:t>The query is </a:t>
            </a:r>
          </a:p>
          <a:p>
            <a:pPr lvl="1">
              <a:lnSpc>
                <a:spcPct val="100000"/>
              </a:lnSpc>
              <a:spcBef>
                <a:spcPts val="1400"/>
              </a:spcBef>
            </a:pPr>
            <a:r>
              <a:rPr lang="en-US" sz="1400" dirty="0">
                <a:solidFill>
                  <a:schemeClr val="accent3">
                    <a:lumMod val="25000"/>
                  </a:schemeClr>
                </a:solidFill>
              </a:rPr>
              <a:t>%</a:t>
            </a:r>
            <a:r>
              <a:rPr lang="en-US" sz="1400" dirty="0" err="1">
                <a:solidFill>
                  <a:schemeClr val="accent3">
                    <a:lumMod val="25000"/>
                  </a:schemeClr>
                </a:solidFill>
              </a:rPr>
              <a:t>sql</a:t>
            </a:r>
            <a:r>
              <a:rPr lang="en-US" sz="1400" dirty="0">
                <a:solidFill>
                  <a:schemeClr val="accent3">
                    <a:lumMod val="25000"/>
                  </a:schemeClr>
                </a:solidFill>
              </a:rPr>
              <a:t> select * from SPACEXTBL where </a:t>
            </a:r>
            <a:r>
              <a:rPr lang="en-US" sz="1400" dirty="0" err="1">
                <a:solidFill>
                  <a:schemeClr val="accent3">
                    <a:lumMod val="25000"/>
                  </a:schemeClr>
                </a:solidFill>
              </a:rPr>
              <a:t>launch_site</a:t>
            </a:r>
            <a:r>
              <a:rPr lang="en-US" sz="1400" dirty="0">
                <a:solidFill>
                  <a:schemeClr val="accent3">
                    <a:lumMod val="25000"/>
                  </a:schemeClr>
                </a:solidFill>
              </a:rPr>
              <a:t> like 'CCA%' limit 5;</a:t>
            </a:r>
          </a:p>
          <a:p>
            <a:pPr marL="0" lvl="1" indent="180975">
              <a:lnSpc>
                <a:spcPct val="100000"/>
              </a:lnSpc>
              <a:spcBef>
                <a:spcPts val="1400"/>
              </a:spcBef>
            </a:pPr>
            <a:r>
              <a:rPr lang="en-US" sz="1700" dirty="0">
                <a:solidFill>
                  <a:schemeClr val="accent3">
                    <a:lumMod val="25000"/>
                  </a:schemeClr>
                </a:solidFill>
              </a:rPr>
              <a:t>We use like to fetch from the database where all the launch sites start with CCA and limit to get only 5 values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434D185-F04F-C6C3-2B71-F8B5FE146598}"/>
              </a:ext>
            </a:extLst>
          </p:cNvPr>
          <p:cNvPicPr>
            <a:picLocks noChangeAspect="1"/>
          </p:cNvPicPr>
          <p:nvPr/>
        </p:nvPicPr>
        <p:blipFill>
          <a:blip r:embed="rId3"/>
          <a:stretch>
            <a:fillRect/>
          </a:stretch>
        </p:blipFill>
        <p:spPr>
          <a:xfrm>
            <a:off x="770011" y="1408678"/>
            <a:ext cx="10240486" cy="311761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3645570"/>
            <a:ext cx="9781571" cy="1424489"/>
          </a:xfrm>
          <a:prstGeom prst="rect">
            <a:avLst/>
          </a:prstGeom>
        </p:spPr>
        <p:txBody>
          <a:bodyPr>
            <a:normAutofit lnSpcReduction="10000"/>
          </a:bodyPr>
          <a:lstStyle/>
          <a:p>
            <a:pPr>
              <a:lnSpc>
                <a:spcPct val="100000"/>
              </a:lnSpc>
              <a:spcBef>
                <a:spcPts val="1400"/>
              </a:spcBef>
            </a:pPr>
            <a:r>
              <a:rPr lang="en-US" sz="1700" dirty="0">
                <a:solidFill>
                  <a:schemeClr val="accent3">
                    <a:lumMod val="25000"/>
                  </a:schemeClr>
                </a:solidFill>
              </a:rPr>
              <a:t>The query is </a:t>
            </a:r>
          </a:p>
          <a:p>
            <a:pPr lvl="1">
              <a:lnSpc>
                <a:spcPct val="100000"/>
              </a:lnSpc>
              <a:spcBef>
                <a:spcPts val="1400"/>
              </a:spcBef>
            </a:pPr>
            <a:r>
              <a:rPr lang="en-US" sz="1400" dirty="0">
                <a:solidFill>
                  <a:schemeClr val="accent3">
                    <a:lumMod val="25000"/>
                  </a:schemeClr>
                </a:solidFill>
              </a:rPr>
              <a:t>%</a:t>
            </a:r>
            <a:r>
              <a:rPr lang="en-US" sz="1400" dirty="0" err="1">
                <a:solidFill>
                  <a:schemeClr val="accent3">
                    <a:lumMod val="25000"/>
                  </a:schemeClr>
                </a:solidFill>
              </a:rPr>
              <a:t>sql</a:t>
            </a:r>
            <a:r>
              <a:rPr lang="en-US" sz="1400" dirty="0">
                <a:solidFill>
                  <a:schemeClr val="accent3">
                    <a:lumMod val="25000"/>
                  </a:schemeClr>
                </a:solidFill>
              </a:rPr>
              <a:t> select sum(</a:t>
            </a:r>
            <a:r>
              <a:rPr lang="en-US" sz="1400" dirty="0" err="1">
                <a:solidFill>
                  <a:schemeClr val="accent3">
                    <a:lumMod val="25000"/>
                  </a:schemeClr>
                </a:solidFill>
              </a:rPr>
              <a:t>payload_mass__kg</a:t>
            </a:r>
            <a:r>
              <a:rPr lang="en-US" sz="1400" dirty="0">
                <a:solidFill>
                  <a:schemeClr val="accent3">
                    <a:lumMod val="25000"/>
                  </a:schemeClr>
                </a:solidFill>
              </a:rPr>
              <a:t>_) from SPACEXTBL where customer = 'NASA (CRS)’</a:t>
            </a:r>
          </a:p>
          <a:p>
            <a:pPr marL="0" lvl="1" indent="180975">
              <a:lnSpc>
                <a:spcPct val="100000"/>
              </a:lnSpc>
              <a:spcBef>
                <a:spcPts val="1400"/>
              </a:spcBef>
            </a:pPr>
            <a:r>
              <a:rPr lang="en-US" sz="1700" dirty="0">
                <a:solidFill>
                  <a:schemeClr val="accent3">
                    <a:lumMod val="25000"/>
                  </a:schemeClr>
                </a:solidFill>
              </a:rPr>
              <a:t>We fetch the total weight using sum() function and we filter using the condition where the customer is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2A23016-697F-FC5A-075F-4C8B29C0738D}"/>
              </a:ext>
            </a:extLst>
          </p:cNvPr>
          <p:cNvPicPr>
            <a:picLocks noChangeAspect="1"/>
          </p:cNvPicPr>
          <p:nvPr/>
        </p:nvPicPr>
        <p:blipFill>
          <a:blip r:embed="rId3"/>
          <a:stretch>
            <a:fillRect/>
          </a:stretch>
        </p:blipFill>
        <p:spPr>
          <a:xfrm>
            <a:off x="770011" y="1382178"/>
            <a:ext cx="7465388" cy="186634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706" y="4090737"/>
            <a:ext cx="9865894" cy="2086226"/>
          </a:xfrm>
          <a:prstGeom prst="rect">
            <a:avLst/>
          </a:prstGeom>
        </p:spPr>
        <p:txBody>
          <a:bodyPr>
            <a:normAutofit/>
          </a:bodyPr>
          <a:lstStyle/>
          <a:p>
            <a:pPr>
              <a:lnSpc>
                <a:spcPct val="100000"/>
              </a:lnSpc>
              <a:spcBef>
                <a:spcPts val="1400"/>
              </a:spcBef>
            </a:pPr>
            <a:r>
              <a:rPr lang="en-US" sz="1700" dirty="0">
                <a:solidFill>
                  <a:schemeClr val="accent3">
                    <a:lumMod val="25000"/>
                  </a:schemeClr>
                </a:solidFill>
              </a:rPr>
              <a:t>The query is </a:t>
            </a:r>
          </a:p>
          <a:p>
            <a:pPr lvl="1">
              <a:lnSpc>
                <a:spcPct val="100000"/>
              </a:lnSpc>
              <a:spcBef>
                <a:spcPts val="1400"/>
              </a:spcBef>
            </a:pPr>
            <a:r>
              <a:rPr lang="en-US" sz="1400" dirty="0">
                <a:solidFill>
                  <a:schemeClr val="accent3">
                    <a:lumMod val="25000"/>
                  </a:schemeClr>
                </a:solidFill>
              </a:rPr>
              <a:t>%</a:t>
            </a:r>
            <a:r>
              <a:rPr lang="en-US" sz="1400" dirty="0" err="1">
                <a:solidFill>
                  <a:schemeClr val="accent3">
                    <a:lumMod val="25000"/>
                  </a:schemeClr>
                </a:solidFill>
              </a:rPr>
              <a:t>sql</a:t>
            </a:r>
            <a:r>
              <a:rPr lang="en-US" sz="1400" dirty="0">
                <a:solidFill>
                  <a:schemeClr val="accent3">
                    <a:lumMod val="25000"/>
                  </a:schemeClr>
                </a:solidFill>
              </a:rPr>
              <a:t> select avg(</a:t>
            </a:r>
            <a:r>
              <a:rPr lang="en-US" sz="1400" dirty="0" err="1">
                <a:solidFill>
                  <a:schemeClr val="accent3">
                    <a:lumMod val="25000"/>
                  </a:schemeClr>
                </a:solidFill>
              </a:rPr>
              <a:t>payload_mass__kg</a:t>
            </a:r>
            <a:r>
              <a:rPr lang="en-US" sz="1400" dirty="0">
                <a:solidFill>
                  <a:schemeClr val="accent3">
                    <a:lumMod val="25000"/>
                  </a:schemeClr>
                </a:solidFill>
              </a:rPr>
              <a:t>_) as avg_mass_F9 from SPACEXTBL where </a:t>
            </a:r>
            <a:r>
              <a:rPr lang="en-US" sz="1400" dirty="0" err="1">
                <a:solidFill>
                  <a:schemeClr val="accent3">
                    <a:lumMod val="25000"/>
                  </a:schemeClr>
                </a:solidFill>
              </a:rPr>
              <a:t>booster_version</a:t>
            </a:r>
            <a:r>
              <a:rPr lang="en-US" sz="1400" dirty="0">
                <a:solidFill>
                  <a:schemeClr val="accent3">
                    <a:lumMod val="25000"/>
                  </a:schemeClr>
                </a:solidFill>
              </a:rPr>
              <a:t> = 'F9 v1.1’ </a:t>
            </a:r>
          </a:p>
          <a:p>
            <a:pPr marL="228600" lvl="1">
              <a:lnSpc>
                <a:spcPct val="100000"/>
              </a:lnSpc>
              <a:spcBef>
                <a:spcPts val="1400"/>
              </a:spcBef>
            </a:pPr>
            <a:r>
              <a:rPr lang="en-US" sz="1700" dirty="0">
                <a:solidFill>
                  <a:schemeClr val="accent3">
                    <a:lumMod val="25000"/>
                  </a:schemeClr>
                </a:solidFill>
              </a:rPr>
              <a:t>We fetch the average weight using average() function and we filter using the condition where the booster version is F9 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33E6D4A-60A6-A87F-85C4-7F35FE79C948}"/>
              </a:ext>
            </a:extLst>
          </p:cNvPr>
          <p:cNvPicPr>
            <a:picLocks noChangeAspect="1"/>
          </p:cNvPicPr>
          <p:nvPr/>
        </p:nvPicPr>
        <p:blipFill>
          <a:blip r:embed="rId3"/>
          <a:stretch>
            <a:fillRect/>
          </a:stretch>
        </p:blipFill>
        <p:spPr>
          <a:xfrm>
            <a:off x="649705" y="1541650"/>
            <a:ext cx="10757517" cy="148088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4716" y="4776537"/>
            <a:ext cx="9480883" cy="1400426"/>
          </a:xfrm>
          <a:prstGeom prst="rect">
            <a:avLst/>
          </a:prstGeom>
        </p:spPr>
        <p:txBody>
          <a:bodyPr lIns="91440" tIns="45720" rIns="91440" bIns="45720" anchor="t">
            <a:normAutofit/>
          </a:bodyPr>
          <a:lstStyle/>
          <a:p>
            <a:pPr>
              <a:lnSpc>
                <a:spcPct val="100000"/>
              </a:lnSpc>
              <a:spcBef>
                <a:spcPts val="1400"/>
              </a:spcBef>
            </a:pPr>
            <a:r>
              <a:rPr lang="en-US" sz="1700" dirty="0">
                <a:solidFill>
                  <a:schemeClr val="accent3">
                    <a:lumMod val="25000"/>
                  </a:schemeClr>
                </a:solidFill>
              </a:rPr>
              <a:t>The query is </a:t>
            </a:r>
          </a:p>
          <a:p>
            <a:pPr lvl="1">
              <a:lnSpc>
                <a:spcPct val="100000"/>
              </a:lnSpc>
              <a:spcBef>
                <a:spcPts val="1400"/>
              </a:spcBef>
            </a:pPr>
            <a:r>
              <a:rPr lang="en-US" sz="1400" dirty="0">
                <a:solidFill>
                  <a:schemeClr val="accent3">
                    <a:lumMod val="25000"/>
                  </a:schemeClr>
                </a:solidFill>
              </a:rPr>
              <a:t>%</a:t>
            </a:r>
            <a:r>
              <a:rPr lang="en-US" sz="1400" dirty="0" err="1">
                <a:solidFill>
                  <a:schemeClr val="accent3">
                    <a:lumMod val="25000"/>
                  </a:schemeClr>
                </a:solidFill>
              </a:rPr>
              <a:t>sql</a:t>
            </a:r>
            <a:r>
              <a:rPr lang="en-US" sz="1400" dirty="0">
                <a:solidFill>
                  <a:schemeClr val="accent3">
                    <a:lumMod val="25000"/>
                  </a:schemeClr>
                </a:solidFill>
              </a:rPr>
              <a:t> select min(DATE) from SPACEXTBL where </a:t>
            </a:r>
            <a:r>
              <a:rPr lang="en-US" sz="1400" dirty="0" err="1">
                <a:solidFill>
                  <a:schemeClr val="accent3">
                    <a:lumMod val="25000"/>
                  </a:schemeClr>
                </a:solidFill>
              </a:rPr>
              <a:t>Landing_Outcome</a:t>
            </a:r>
            <a:r>
              <a:rPr lang="en-US" sz="1400" dirty="0">
                <a:solidFill>
                  <a:schemeClr val="accent3">
                    <a:lumMod val="25000"/>
                  </a:schemeClr>
                </a:solidFill>
              </a:rPr>
              <a:t> = 'Success (ground pad)’</a:t>
            </a:r>
          </a:p>
          <a:p>
            <a:pPr marL="228600" lvl="1">
              <a:lnSpc>
                <a:spcPct val="100000"/>
              </a:lnSpc>
              <a:spcBef>
                <a:spcPts val="1400"/>
              </a:spcBef>
            </a:pPr>
            <a:r>
              <a:rPr lang="en-US" sz="1700" dirty="0">
                <a:solidFill>
                  <a:schemeClr val="accent3">
                    <a:lumMod val="25000"/>
                  </a:schemeClr>
                </a:solidFill>
              </a:rPr>
              <a:t>The date of the first successful landing was </a:t>
            </a:r>
            <a:r>
              <a:rPr lang="en-US" sz="1700" b="1" dirty="0">
                <a:solidFill>
                  <a:schemeClr val="accent3">
                    <a:lumMod val="25000"/>
                  </a:schemeClr>
                </a:solidFill>
              </a:rPr>
              <a:t>22-12-2015</a:t>
            </a: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72E1740-EC70-31CF-DD68-859838572634}"/>
              </a:ext>
            </a:extLst>
          </p:cNvPr>
          <p:cNvPicPr>
            <a:picLocks noChangeAspect="1"/>
          </p:cNvPicPr>
          <p:nvPr/>
        </p:nvPicPr>
        <p:blipFill>
          <a:blip r:embed="rId3"/>
          <a:stretch>
            <a:fillRect/>
          </a:stretch>
        </p:blipFill>
        <p:spPr>
          <a:xfrm>
            <a:off x="770011" y="1533418"/>
            <a:ext cx="10609262" cy="189558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699846"/>
            <a:ext cx="9613241" cy="2176328"/>
          </a:xfrm>
          <a:prstGeom prst="rect">
            <a:avLst/>
          </a:prstGeom>
        </p:spPr>
        <p:txBody>
          <a:bodyPr lIns="91440" tIns="45720" rIns="91440" bIns="45720" anchor="t">
            <a:normAutofit fontScale="92500" lnSpcReduction="20000"/>
          </a:bodyPr>
          <a:lstStyle/>
          <a:p>
            <a:pPr>
              <a:lnSpc>
                <a:spcPct val="100000"/>
              </a:lnSpc>
              <a:spcBef>
                <a:spcPts val="1400"/>
              </a:spcBef>
            </a:pPr>
            <a:r>
              <a:rPr lang="en-US" sz="1700" dirty="0">
                <a:solidFill>
                  <a:schemeClr val="accent3">
                    <a:lumMod val="25000"/>
                  </a:schemeClr>
                </a:solidFill>
              </a:rPr>
              <a:t>The query is </a:t>
            </a:r>
          </a:p>
          <a:p>
            <a:pPr lvl="1">
              <a:lnSpc>
                <a:spcPct val="100000"/>
              </a:lnSpc>
              <a:spcBef>
                <a:spcPts val="1400"/>
              </a:spcBef>
            </a:pPr>
            <a:r>
              <a:rPr lang="en-US" sz="1500" dirty="0"/>
              <a:t>%</a:t>
            </a:r>
            <a:r>
              <a:rPr lang="en-US" sz="1500" dirty="0" err="1"/>
              <a:t>sql</a:t>
            </a:r>
            <a:r>
              <a:rPr lang="en-US" sz="1500" dirty="0"/>
              <a:t> select min(DATE) from SPACEXTBL where </a:t>
            </a:r>
            <a:r>
              <a:rPr lang="en-US" sz="1500" dirty="0" err="1"/>
              <a:t>Landing_Outcome</a:t>
            </a:r>
            <a:r>
              <a:rPr lang="en-US" sz="1500" dirty="0"/>
              <a:t> = 'Success (ground pad)</a:t>
            </a:r>
          </a:p>
          <a:p>
            <a:pPr>
              <a:lnSpc>
                <a:spcPct val="100000"/>
              </a:lnSpc>
              <a:spcBef>
                <a:spcPts val="1400"/>
              </a:spcBef>
            </a:pPr>
            <a:r>
              <a:rPr lang="en-US" sz="1700" dirty="0">
                <a:solidFill>
                  <a:schemeClr val="accent3">
                    <a:lumMod val="25000"/>
                  </a:schemeClr>
                </a:solidFill>
              </a:rPr>
              <a:t>The result was</a:t>
            </a:r>
          </a:p>
          <a:p>
            <a:pPr lvl="1">
              <a:lnSpc>
                <a:spcPct val="100000"/>
              </a:lnSpc>
              <a:spcBef>
                <a:spcPts val="1400"/>
              </a:spcBef>
            </a:pPr>
            <a:r>
              <a:rPr lang="en-IN" sz="1500" dirty="0"/>
              <a:t>F9 FT B1029.1 </a:t>
            </a:r>
          </a:p>
          <a:p>
            <a:pPr lvl="1">
              <a:lnSpc>
                <a:spcPct val="100000"/>
              </a:lnSpc>
              <a:spcBef>
                <a:spcPts val="1400"/>
              </a:spcBef>
            </a:pPr>
            <a:r>
              <a:rPr lang="en-IN" sz="1500" dirty="0"/>
              <a:t>F9 FT B1036.1 </a:t>
            </a:r>
          </a:p>
          <a:p>
            <a:pPr lvl="1">
              <a:lnSpc>
                <a:spcPct val="100000"/>
              </a:lnSpc>
              <a:spcBef>
                <a:spcPts val="1400"/>
              </a:spcBef>
            </a:pPr>
            <a:r>
              <a:rPr lang="en-IN" sz="1500" dirty="0"/>
              <a:t> F9 B4 B1041.1</a:t>
            </a:r>
            <a:endParaRPr lang="en-US" sz="15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828954F-D762-4FBD-FD94-75CD04E8C329}"/>
              </a:ext>
            </a:extLst>
          </p:cNvPr>
          <p:cNvPicPr>
            <a:picLocks noChangeAspect="1"/>
          </p:cNvPicPr>
          <p:nvPr/>
        </p:nvPicPr>
        <p:blipFill>
          <a:blip r:embed="rId3"/>
          <a:stretch>
            <a:fillRect/>
          </a:stretch>
        </p:blipFill>
        <p:spPr>
          <a:xfrm>
            <a:off x="678050" y="1584533"/>
            <a:ext cx="8934909" cy="182889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96252"/>
            <a:ext cx="10515600" cy="452932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6" name="Rectangle 3">
            <a:extLst>
              <a:ext uri="{FF2B5EF4-FFF2-40B4-BE49-F238E27FC236}">
                <a16:creationId xmlns:a16="http://schemas.microsoft.com/office/drawing/2014/main" id="{70C64BA1-33B6-4570-BC13-76CA5ED41085}"/>
              </a:ext>
            </a:extLst>
          </p:cNvPr>
          <p:cNvSpPr>
            <a:spLocks noChangeArrowheads="1"/>
          </p:cNvSpPr>
          <p:nvPr/>
        </p:nvSpPr>
        <p:spPr bwMode="auto">
          <a:xfrm>
            <a:off x="342900" y="2043036"/>
            <a:ext cx="11578590"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spcBef>
                <a:spcPct val="0"/>
              </a:spcBef>
              <a:spcAft>
                <a:spcPct val="0"/>
              </a:spcAft>
              <a:buFont typeface="Arial" panose="020B0604020202020204" pitchFamily="34" charset="0"/>
              <a:buChar char="•"/>
            </a:pPr>
            <a:r>
              <a:rPr lang="en-US" altLang="en-US" sz="1600" dirty="0"/>
              <a:t>Today, SpaceX is known as one of the top companies in the world for launching space rockets. This is because of the progress they’ve       made in rocket technology, which has helped make space missions cheaper and more practical. While most rocket companies charge around 165 million dollars for a launch, SpaceX offers the same service for only 62 million dollars. This big cost saving has led organizations like NASA to work with SpaceX.</a:t>
            </a:r>
          </a:p>
          <a:p>
            <a:pPr marL="285750" indent="-285750" eaLnBrk="0" fontAlgn="base" hangingPunct="0">
              <a:spcBef>
                <a:spcPct val="0"/>
              </a:spcBef>
              <a:spcAft>
                <a:spcPct val="0"/>
              </a:spcAft>
              <a:buFont typeface="Arial" panose="020B0604020202020204" pitchFamily="34" charset="0"/>
              <a:buChar char="•"/>
            </a:pPr>
            <a:r>
              <a:rPr kumimoji="0" lang="en-US" altLang="en-US" sz="1600" b="0" i="0" u="none" strike="noStrike" cap="none" normalizeH="0" baseline="0" dirty="0">
                <a:ln>
                  <a:noFill/>
                </a:ln>
                <a:solidFill>
                  <a:schemeClr val="tx1"/>
                </a:solidFill>
                <a:effectLst/>
              </a:rPr>
              <a:t>In this report, I'm acting as a data scientist for a new rocket company called </a:t>
            </a:r>
            <a:r>
              <a:rPr kumimoji="0" lang="en-US" altLang="en-US" sz="1600" b="0" i="0" u="none" strike="noStrike" cap="none" normalizeH="0" baseline="0" dirty="0" err="1">
                <a:ln>
                  <a:noFill/>
                </a:ln>
                <a:solidFill>
                  <a:schemeClr val="tx1"/>
                </a:solidFill>
                <a:effectLst/>
              </a:rPr>
              <a:t>SpaceY</a:t>
            </a:r>
            <a:r>
              <a:rPr kumimoji="0" lang="en-US" altLang="en-US" sz="1600" b="0" i="0" u="none" strike="noStrike" cap="none" normalizeH="0" baseline="0" dirty="0">
                <a:ln>
                  <a:noFill/>
                </a:ln>
                <a:solidFill>
                  <a:schemeClr val="tx1"/>
                </a:solidFill>
                <a:effectLst/>
              </a:rPr>
              <a:t>, which wants to compete with SpaceX. SpaceX was started by billionaire Allon Musk. My job is to use data science—not rocket science—to find out if we can compete with SpaceX. I’m doing this by collecting information about SpaceX, analyzing the data, building machine learning models, and creating dashboards for my team.</a:t>
            </a:r>
          </a:p>
          <a:p>
            <a:pPr eaLnBrk="0" fontAlgn="base" hangingPunct="0">
              <a:spcBef>
                <a:spcPct val="0"/>
              </a:spcBef>
              <a:spcAft>
                <a:spcPct val="0"/>
              </a:spcAft>
              <a:buFontTx/>
              <a:buChar char="•"/>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70811" y="3970421"/>
            <a:ext cx="9444788" cy="2206542"/>
          </a:xfrm>
          <a:prstGeom prst="rect">
            <a:avLst/>
          </a:prstGeom>
        </p:spPr>
        <p:txBody>
          <a:bodyPr>
            <a:normAutofit/>
          </a:bodyPr>
          <a:lstStyle/>
          <a:p>
            <a:pPr>
              <a:lnSpc>
                <a:spcPct val="100000"/>
              </a:lnSpc>
              <a:spcBef>
                <a:spcPts val="1400"/>
              </a:spcBef>
            </a:pPr>
            <a:r>
              <a:rPr lang="en-US" sz="1600" dirty="0">
                <a:solidFill>
                  <a:schemeClr val="accent3">
                    <a:lumMod val="25000"/>
                  </a:schemeClr>
                </a:solidFill>
              </a:rPr>
              <a:t>We have only 1 failure while 99 successful outcomes for the mission</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00DB439-97C3-2AFD-8835-B8BBD5CA04FE}"/>
              </a:ext>
            </a:extLst>
          </p:cNvPr>
          <p:cNvPicPr>
            <a:picLocks noChangeAspect="1"/>
          </p:cNvPicPr>
          <p:nvPr/>
        </p:nvPicPr>
        <p:blipFill>
          <a:blip r:embed="rId3"/>
          <a:stretch>
            <a:fillRect/>
          </a:stretch>
        </p:blipFill>
        <p:spPr>
          <a:xfrm>
            <a:off x="963193" y="1479450"/>
            <a:ext cx="7134060" cy="212019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74141" y="1727784"/>
            <a:ext cx="2983831" cy="2206542"/>
          </a:xfrm>
          <a:prstGeom prst="rect">
            <a:avLst/>
          </a:prstGeom>
        </p:spPr>
        <p:txBody>
          <a:bodyPr>
            <a:normAutofit/>
          </a:bodyPr>
          <a:lstStyle/>
          <a:p>
            <a:pPr>
              <a:lnSpc>
                <a:spcPct val="100000"/>
              </a:lnSpc>
              <a:spcBef>
                <a:spcPts val="1400"/>
              </a:spcBef>
            </a:pPr>
            <a:r>
              <a:rPr lang="en-US" sz="1600" dirty="0"/>
              <a:t>The booster versions that carry the maximum payload starts with F9 B5 and ranges from B1048 up to B1060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F2B69F7-52A6-2352-6411-FD5B361D478E}"/>
              </a:ext>
            </a:extLst>
          </p:cNvPr>
          <p:cNvPicPr>
            <a:picLocks noChangeAspect="1"/>
          </p:cNvPicPr>
          <p:nvPr/>
        </p:nvPicPr>
        <p:blipFill>
          <a:blip r:embed="rId3"/>
          <a:stretch>
            <a:fillRect/>
          </a:stretch>
        </p:blipFill>
        <p:spPr>
          <a:xfrm>
            <a:off x="952235" y="1378355"/>
            <a:ext cx="6390911" cy="464721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4042611"/>
            <a:ext cx="9781571" cy="2134352"/>
          </a:xfrm>
          <a:prstGeom prst="rect">
            <a:avLst/>
          </a:prstGeom>
        </p:spPr>
        <p:txBody>
          <a:bodyPr lIns="91440" tIns="45720" rIns="91440" bIns="45720" anchor="t">
            <a:normAutofit/>
          </a:bodyPr>
          <a:lstStyle/>
          <a:p>
            <a:pPr>
              <a:lnSpc>
                <a:spcPct val="100000"/>
              </a:lnSpc>
              <a:spcBef>
                <a:spcPts val="1400"/>
              </a:spcBef>
            </a:pPr>
            <a:r>
              <a:rPr lang="en-US" sz="1600" dirty="0"/>
              <a:t>We have two failed landing in 2015 on a drone ship which both in the same site, CCAFS LC-40 and with same booster version F9 v1.1</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2A735A7-B1C3-FED2-CD43-6FDF4FA1780C}"/>
              </a:ext>
            </a:extLst>
          </p:cNvPr>
          <p:cNvPicPr>
            <a:picLocks noChangeAspect="1"/>
          </p:cNvPicPr>
          <p:nvPr/>
        </p:nvPicPr>
        <p:blipFill>
          <a:blip r:embed="rId3"/>
          <a:stretch>
            <a:fillRect/>
          </a:stretch>
        </p:blipFill>
        <p:spPr>
          <a:xfrm>
            <a:off x="770011" y="1413401"/>
            <a:ext cx="10363402" cy="165726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9DE01A7-ED5D-C82F-D71B-CA24001AD5EE}"/>
              </a:ext>
            </a:extLst>
          </p:cNvPr>
          <p:cNvPicPr>
            <a:picLocks noChangeAspect="1"/>
          </p:cNvPicPr>
          <p:nvPr/>
        </p:nvPicPr>
        <p:blipFill>
          <a:blip r:embed="rId3"/>
          <a:stretch>
            <a:fillRect/>
          </a:stretch>
        </p:blipFill>
        <p:spPr>
          <a:xfrm>
            <a:off x="734028" y="1454071"/>
            <a:ext cx="10771347" cy="365934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9" y="5113421"/>
            <a:ext cx="5361972" cy="1063541"/>
          </a:xfrm>
          <a:prstGeom prst="rect">
            <a:avLst/>
          </a:prstGeom>
        </p:spPr>
        <p:txBody>
          <a:bodyPr lIns="91440" tIns="45720" rIns="91440" bIns="45720" anchor="t">
            <a:normAutofit/>
          </a:bodyPr>
          <a:lstStyle/>
          <a:p>
            <a:pPr>
              <a:lnSpc>
                <a:spcPct val="100000"/>
              </a:lnSpc>
              <a:spcBef>
                <a:spcPts val="1400"/>
              </a:spcBef>
            </a:pPr>
            <a:r>
              <a:rPr lang="en-US" sz="1600" dirty="0"/>
              <a:t>All site locations are near the coast and Equator line,</a:t>
            </a:r>
          </a:p>
          <a:p>
            <a:pPr>
              <a:lnSpc>
                <a:spcPct val="100000"/>
              </a:lnSpc>
              <a:spcBef>
                <a:spcPts val="1400"/>
              </a:spcBef>
            </a:pPr>
            <a:r>
              <a:rPr lang="en-US" sz="1600" dirty="0"/>
              <a:t>The launch sites are distributed in two states California and Florida and they are in close proximity to the coast</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8" name="Picture 7">
            <a:extLst>
              <a:ext uri="{FF2B5EF4-FFF2-40B4-BE49-F238E27FC236}">
                <a16:creationId xmlns:a16="http://schemas.microsoft.com/office/drawing/2014/main" id="{2B50EC9C-E1AB-0DFC-A5AF-AE3168FB3CB2}"/>
              </a:ext>
            </a:extLst>
          </p:cNvPr>
          <p:cNvPicPr>
            <a:picLocks noChangeAspect="1"/>
          </p:cNvPicPr>
          <p:nvPr/>
        </p:nvPicPr>
        <p:blipFill>
          <a:blip r:embed="rId3"/>
          <a:stretch>
            <a:fillRect/>
          </a:stretch>
        </p:blipFill>
        <p:spPr>
          <a:xfrm>
            <a:off x="884594" y="1376209"/>
            <a:ext cx="5961374" cy="3158033"/>
          </a:xfrm>
          <a:prstGeom prst="rect">
            <a:avLst/>
          </a:prstGeom>
        </p:spPr>
      </p:pic>
      <p:pic>
        <p:nvPicPr>
          <p:cNvPr id="10" name="Picture 9">
            <a:extLst>
              <a:ext uri="{FF2B5EF4-FFF2-40B4-BE49-F238E27FC236}">
                <a16:creationId xmlns:a16="http://schemas.microsoft.com/office/drawing/2014/main" id="{BA776517-CDAF-4E6B-D5CB-91D00C50F7F5}"/>
              </a:ext>
            </a:extLst>
          </p:cNvPr>
          <p:cNvPicPr>
            <a:picLocks noChangeAspect="1"/>
          </p:cNvPicPr>
          <p:nvPr/>
        </p:nvPicPr>
        <p:blipFill>
          <a:blip r:embed="rId4"/>
          <a:stretch>
            <a:fillRect/>
          </a:stretch>
        </p:blipFill>
        <p:spPr>
          <a:xfrm>
            <a:off x="6845968" y="1374859"/>
            <a:ext cx="4283243" cy="2158508"/>
          </a:xfrm>
          <a:prstGeom prst="rect">
            <a:avLst/>
          </a:prstGeom>
        </p:spPr>
      </p:pic>
      <p:pic>
        <p:nvPicPr>
          <p:cNvPr id="12" name="Picture 11">
            <a:extLst>
              <a:ext uri="{FF2B5EF4-FFF2-40B4-BE49-F238E27FC236}">
                <a16:creationId xmlns:a16="http://schemas.microsoft.com/office/drawing/2014/main" id="{8B3778E9-3B01-8A12-20BB-11CE393EDEB7}"/>
              </a:ext>
            </a:extLst>
          </p:cNvPr>
          <p:cNvPicPr>
            <a:picLocks noChangeAspect="1"/>
          </p:cNvPicPr>
          <p:nvPr/>
        </p:nvPicPr>
        <p:blipFill>
          <a:blip r:embed="rId5"/>
          <a:stretch>
            <a:fillRect/>
          </a:stretch>
        </p:blipFill>
        <p:spPr>
          <a:xfrm>
            <a:off x="7134726" y="3599013"/>
            <a:ext cx="3994485" cy="244856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170821" y="1684421"/>
            <a:ext cx="3344778" cy="4492541"/>
          </a:xfrm>
          <a:prstGeom prst="rect">
            <a:avLst/>
          </a:prstGeom>
        </p:spPr>
        <p:txBody>
          <a:bodyPr lIns="91440" tIns="45720" rIns="91440" bIns="45720" anchor="t">
            <a:normAutofit/>
          </a:bodyPr>
          <a:lstStyle/>
          <a:p>
            <a:pPr>
              <a:lnSpc>
                <a:spcPct val="100000"/>
              </a:lnSpc>
              <a:spcBef>
                <a:spcPts val="1400"/>
              </a:spcBef>
            </a:pPr>
            <a:r>
              <a:rPr lang="en-US" sz="1600" dirty="0"/>
              <a:t>We have marked green color markers which represents launch sites with high success rates and red color markers for sites with high failed rate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7" name="Picture 6">
            <a:extLst>
              <a:ext uri="{FF2B5EF4-FFF2-40B4-BE49-F238E27FC236}">
                <a16:creationId xmlns:a16="http://schemas.microsoft.com/office/drawing/2014/main" id="{55021729-6973-3444-01AF-0A75E73A2D80}"/>
              </a:ext>
            </a:extLst>
          </p:cNvPr>
          <p:cNvPicPr>
            <a:picLocks noChangeAspect="1"/>
          </p:cNvPicPr>
          <p:nvPr/>
        </p:nvPicPr>
        <p:blipFill>
          <a:blip r:embed="rId3"/>
          <a:stretch>
            <a:fillRect/>
          </a:stretch>
        </p:blipFill>
        <p:spPr>
          <a:xfrm>
            <a:off x="770011" y="1359745"/>
            <a:ext cx="5233747" cy="527426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15189" y="4957009"/>
            <a:ext cx="6263690" cy="1696453"/>
          </a:xfrm>
          <a:prstGeom prst="rect">
            <a:avLst/>
          </a:prstGeom>
        </p:spPr>
        <p:txBody>
          <a:bodyPr lIns="91440" tIns="45720" rIns="91440" bIns="45720" anchor="t">
            <a:normAutofit/>
          </a:bodyPr>
          <a:lstStyle/>
          <a:p>
            <a:pPr algn="l">
              <a:buFont typeface="Arial" panose="020B0604020202020204" pitchFamily="34" charset="0"/>
              <a:buChar char="•"/>
            </a:pPr>
            <a:r>
              <a:rPr lang="en-US" sz="1600" b="0" i="0" dirty="0">
                <a:effectLst/>
              </a:rPr>
              <a:t>Are launch sites in close proximity to railways? Yes</a:t>
            </a:r>
          </a:p>
          <a:p>
            <a:pPr algn="l">
              <a:buFont typeface="Arial" panose="020B0604020202020204" pitchFamily="34" charset="0"/>
              <a:buChar char="•"/>
            </a:pPr>
            <a:r>
              <a:rPr lang="en-US" sz="1600" b="0" i="0" dirty="0">
                <a:effectLst/>
              </a:rPr>
              <a:t>Are launch sites in close proximity to highways? Yes</a:t>
            </a:r>
          </a:p>
          <a:p>
            <a:pPr algn="l">
              <a:buFont typeface="Arial" panose="020B0604020202020204" pitchFamily="34" charset="0"/>
              <a:buChar char="•"/>
            </a:pPr>
            <a:r>
              <a:rPr lang="en-US" sz="1600" b="0" i="0" dirty="0">
                <a:effectLst/>
              </a:rPr>
              <a:t>Are launch sites in close proximity to coastline? Yes</a:t>
            </a:r>
          </a:p>
          <a:p>
            <a:pPr algn="l">
              <a:buFont typeface="Arial" panose="020B0604020202020204" pitchFamily="34" charset="0"/>
              <a:buChar char="•"/>
            </a:pPr>
            <a:r>
              <a:rPr lang="en-US" sz="1600" b="0" i="0" dirty="0">
                <a:effectLst/>
              </a:rPr>
              <a:t>Do launch sites keep certain distance away from cities? Yes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9809D9CA-3A16-224A-EC86-D4DA9CD6EE8E}"/>
              </a:ext>
            </a:extLst>
          </p:cNvPr>
          <p:cNvPicPr>
            <a:picLocks noChangeAspect="1"/>
          </p:cNvPicPr>
          <p:nvPr/>
        </p:nvPicPr>
        <p:blipFill>
          <a:blip r:embed="rId3"/>
          <a:stretch>
            <a:fillRect/>
          </a:stretch>
        </p:blipFill>
        <p:spPr>
          <a:xfrm>
            <a:off x="770011" y="1361957"/>
            <a:ext cx="6911028" cy="347473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347055"/>
            <a:ext cx="9781571" cy="829908"/>
          </a:xfrm>
          <a:prstGeom prst="rect">
            <a:avLst/>
          </a:prstGeom>
        </p:spPr>
        <p:txBody>
          <a:bodyPr lIns="91440" tIns="45720" rIns="91440" bIns="45720" anchor="t">
            <a:normAutofit fontScale="25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4800" dirty="0">
                <a:solidFill>
                  <a:schemeClr val="accent3">
                    <a:lumMod val="25000"/>
                  </a:schemeClr>
                </a:solidFill>
              </a:rPr>
              <a:t>The best is KBC LC-39A with 41.7% success rate</a:t>
            </a:r>
          </a:p>
          <a:p>
            <a:pPr>
              <a:lnSpc>
                <a:spcPct val="100000"/>
              </a:lnSpc>
              <a:spcBef>
                <a:spcPts val="1400"/>
              </a:spcBef>
            </a:pPr>
            <a:r>
              <a:rPr lang="en-US" sz="4800" dirty="0">
                <a:solidFill>
                  <a:schemeClr val="accent3">
                    <a:lumMod val="25000"/>
                  </a:schemeClr>
                </a:solidFill>
              </a:rPr>
              <a:t>The one with the least success rate is CCAFS SLC-40 with 12.5% success rate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82BCE2F5-EED0-2E2D-54DE-D45F8941A1FA}"/>
              </a:ext>
            </a:extLst>
          </p:cNvPr>
          <p:cNvPicPr>
            <a:picLocks noChangeAspect="1"/>
          </p:cNvPicPr>
          <p:nvPr/>
        </p:nvPicPr>
        <p:blipFill>
          <a:blip r:embed="rId3"/>
          <a:stretch>
            <a:fillRect/>
          </a:stretch>
        </p:blipFill>
        <p:spPr>
          <a:xfrm>
            <a:off x="770010" y="1361289"/>
            <a:ext cx="9650638" cy="371217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38656" y="1378403"/>
            <a:ext cx="11065663" cy="4647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600" dirty="0">
                <a:solidFill>
                  <a:schemeClr val="tx1"/>
                </a:solidFill>
                <a:latin typeface="+mn-lt"/>
              </a:rPr>
              <a:t>Since 1957, the countries around the world are competing to expand beyond Earth, whether through satellites launches or space exploration, these missions require huge amounts of money where a launch of one space rocket costs in average 165 million dollars, a company like Space X changes the equation by reducing this amount of money massively to only 60 million dollars due to its unique and advanced technologies in returning the first stage of rocket structure. </a:t>
            </a:r>
          </a:p>
          <a:p>
            <a:pPr>
              <a:spcBef>
                <a:spcPts val="1400"/>
              </a:spcBef>
              <a:buFont typeface="Arial" panose="020B0604020202020204" pitchFamily="34" charset="0"/>
              <a:buChar char="•"/>
            </a:pPr>
            <a:r>
              <a:rPr lang="en-US" sz="1600" dirty="0">
                <a:solidFill>
                  <a:schemeClr val="tx1"/>
                </a:solidFill>
                <a:latin typeface="+mn-lt"/>
              </a:rPr>
              <a:t>As mentioned above one of the key factor of SpaceX’s success in the space race is the first stage of rockets return through a safe landing, from this point we will discover together what are the main attributes or variables that control these successful landings, through asking questions about the nature of the launch process , the payload mass of rocket, launch location, rocket orbit, and more by analyzing and visualizing these information through the data science methodology provided by IBM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800599"/>
            <a:ext cx="10551583" cy="1376363"/>
          </a:xfrm>
          <a:prstGeom prst="rect">
            <a:avLst/>
          </a:prstGeom>
        </p:spPr>
        <p:txBody>
          <a:bodyPr lIns="91440" tIns="45720" rIns="91440" bIns="45720" anchor="t">
            <a:normAutofit/>
          </a:bodyPr>
          <a:lstStyle/>
          <a:p>
            <a:r>
              <a:rPr lang="en-US" sz="1600" dirty="0"/>
              <a:t>The launch site with highest ratio is </a:t>
            </a:r>
            <a:r>
              <a:rPr lang="en-IN" sz="1600" dirty="0"/>
              <a:t>KSC LC-39A</a:t>
            </a:r>
            <a:endParaRPr lang="en-US" sz="1600" dirty="0"/>
          </a:p>
          <a:p>
            <a:r>
              <a:rPr lang="en-US" sz="1600" dirty="0"/>
              <a:t>Successful missions-76.9%</a:t>
            </a:r>
          </a:p>
          <a:p>
            <a:r>
              <a:rPr lang="en-US" sz="1600" dirty="0"/>
              <a:t>Failure missions-23.1</a:t>
            </a:r>
            <a:endParaRPr lang="en-IN" sz="160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5BBD65DF-6E13-4DD9-4634-50A246023DC7}"/>
              </a:ext>
            </a:extLst>
          </p:cNvPr>
          <p:cNvPicPr>
            <a:picLocks noChangeAspect="1"/>
          </p:cNvPicPr>
          <p:nvPr/>
        </p:nvPicPr>
        <p:blipFill>
          <a:blip r:embed="rId3"/>
          <a:stretch>
            <a:fillRect/>
          </a:stretch>
        </p:blipFill>
        <p:spPr>
          <a:xfrm>
            <a:off x="602519" y="1282589"/>
            <a:ext cx="10021780" cy="357128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17358" y="4668253"/>
            <a:ext cx="10667315" cy="15087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600" dirty="0"/>
              <a:t>We can infer that if the payload mass is less then 4000 kg then the outcome is  more likely to be successful. </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0D374198-5AEA-35C2-99D6-7952A7F08CCF}"/>
              </a:ext>
            </a:extLst>
          </p:cNvPr>
          <p:cNvPicPr>
            <a:picLocks noChangeAspect="1"/>
          </p:cNvPicPr>
          <p:nvPr/>
        </p:nvPicPr>
        <p:blipFill>
          <a:blip r:embed="rId3"/>
          <a:stretch>
            <a:fillRect/>
          </a:stretch>
        </p:blipFill>
        <p:spPr>
          <a:xfrm>
            <a:off x="429319" y="1388867"/>
            <a:ext cx="10074249" cy="367307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443789" y="4716378"/>
            <a:ext cx="7628022" cy="1177323"/>
          </a:xfrm>
          <a:prstGeom prst="rect">
            <a:avLst/>
          </a:prstGeom>
        </p:spPr>
        <p:txBody>
          <a:bodyPr vert="horz" lIns="91440" tIns="45720" rIns="91440" bIns="45720" rtlCol="0" anchor="t">
            <a:normAutofit/>
          </a:bodyPr>
          <a:lstStyle/>
          <a:p>
            <a:pPr>
              <a:lnSpc>
                <a:spcPct val="100000"/>
              </a:lnSpc>
              <a:spcBef>
                <a:spcPts val="1400"/>
              </a:spcBef>
            </a:pPr>
            <a:r>
              <a:rPr lang="en-US" sz="1600" dirty="0">
                <a:solidFill>
                  <a:schemeClr val="accent3">
                    <a:lumMod val="25000"/>
                  </a:schemeClr>
                </a:solidFill>
              </a:rPr>
              <a:t>After analyzing the 4 models it is being concluded that all the models have the same </a:t>
            </a:r>
            <a:r>
              <a:rPr lang="en-US" sz="1600" dirty="0" err="1">
                <a:solidFill>
                  <a:schemeClr val="accent3">
                    <a:lumMod val="25000"/>
                  </a:schemeClr>
                </a:solidFill>
              </a:rPr>
              <a:t>jaccard</a:t>
            </a:r>
            <a:r>
              <a:rPr lang="en-US" sz="1600" dirty="0">
                <a:solidFill>
                  <a:schemeClr val="accent3">
                    <a:lumMod val="25000"/>
                  </a:schemeClr>
                </a:solidFill>
              </a:rPr>
              <a:t> score of .8 and the same F1 score of .77 hence all models are perfectly suitable.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7C9A16B-0430-81D6-3A30-F6573D517D9A}"/>
              </a:ext>
            </a:extLst>
          </p:cNvPr>
          <p:cNvPicPr>
            <a:picLocks noChangeAspect="1"/>
          </p:cNvPicPr>
          <p:nvPr/>
        </p:nvPicPr>
        <p:blipFill>
          <a:blip r:embed="rId3"/>
          <a:stretch>
            <a:fillRect/>
          </a:stretch>
        </p:blipFill>
        <p:spPr>
          <a:xfrm>
            <a:off x="601568" y="1414208"/>
            <a:ext cx="6350326" cy="3302170"/>
          </a:xfrm>
          <a:prstGeom prst="rect">
            <a:avLst/>
          </a:prstGeom>
        </p:spPr>
      </p:pic>
      <p:pic>
        <p:nvPicPr>
          <p:cNvPr id="7" name="Picture 6">
            <a:extLst>
              <a:ext uri="{FF2B5EF4-FFF2-40B4-BE49-F238E27FC236}">
                <a16:creationId xmlns:a16="http://schemas.microsoft.com/office/drawing/2014/main" id="{0CB802DD-D113-AB42-C7ED-DB0ADFDDB5B6}"/>
              </a:ext>
            </a:extLst>
          </p:cNvPr>
          <p:cNvPicPr>
            <a:picLocks noChangeAspect="1"/>
          </p:cNvPicPr>
          <p:nvPr/>
        </p:nvPicPr>
        <p:blipFill>
          <a:blip r:embed="rId4"/>
          <a:stretch>
            <a:fillRect/>
          </a:stretch>
        </p:blipFill>
        <p:spPr>
          <a:xfrm>
            <a:off x="7120337" y="1519651"/>
            <a:ext cx="4944979" cy="201940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33170" y="1399924"/>
            <a:ext cx="5324801" cy="4411329"/>
          </a:xfrm>
          <a:prstGeom prst="rect">
            <a:avLst/>
          </a:prstGeom>
        </p:spPr>
        <p:txBody>
          <a:bodyPr>
            <a:normAutofit/>
          </a:bodyPr>
          <a:lstStyle/>
          <a:p>
            <a:pPr>
              <a:lnSpc>
                <a:spcPct val="100000"/>
              </a:lnSpc>
              <a:spcBef>
                <a:spcPts val="1400"/>
              </a:spcBef>
            </a:pPr>
            <a:r>
              <a:rPr lang="en-US" sz="1600" dirty="0"/>
              <a:t>All the models have shown the same </a:t>
            </a:r>
            <a:r>
              <a:rPr lang="en-US" sz="1600" dirty="0" err="1"/>
              <a:t>confustion</a:t>
            </a:r>
            <a:r>
              <a:rPr lang="en-US" sz="1600" dirty="0"/>
              <a:t> matrix.</a:t>
            </a:r>
          </a:p>
          <a:p>
            <a:pPr>
              <a:lnSpc>
                <a:spcPct val="100000"/>
              </a:lnSpc>
              <a:spcBef>
                <a:spcPts val="1400"/>
              </a:spcBef>
            </a:pPr>
            <a:r>
              <a:rPr lang="en-IN" sz="1600" dirty="0"/>
              <a:t>True Positive = 12 </a:t>
            </a:r>
          </a:p>
          <a:p>
            <a:pPr>
              <a:lnSpc>
                <a:spcPct val="100000"/>
              </a:lnSpc>
              <a:spcBef>
                <a:spcPts val="1400"/>
              </a:spcBef>
            </a:pPr>
            <a:r>
              <a:rPr lang="en-IN" sz="1600" dirty="0"/>
              <a:t>False Positive = 0 </a:t>
            </a:r>
          </a:p>
          <a:p>
            <a:pPr>
              <a:lnSpc>
                <a:spcPct val="100000"/>
              </a:lnSpc>
              <a:spcBef>
                <a:spcPts val="1400"/>
              </a:spcBef>
            </a:pPr>
            <a:r>
              <a:rPr lang="en-IN" sz="1600" dirty="0"/>
              <a:t>True Negative = 3 </a:t>
            </a:r>
          </a:p>
          <a:p>
            <a:pPr>
              <a:lnSpc>
                <a:spcPct val="100000"/>
              </a:lnSpc>
              <a:spcBef>
                <a:spcPts val="1400"/>
              </a:spcBef>
            </a:pPr>
            <a:r>
              <a:rPr lang="en-IN" sz="1600" dirty="0"/>
              <a:t> False Negative = 3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F809694-BF21-64B0-5042-F5C8F9972223}"/>
              </a:ext>
            </a:extLst>
          </p:cNvPr>
          <p:cNvPicPr>
            <a:picLocks noChangeAspect="1"/>
          </p:cNvPicPr>
          <p:nvPr/>
        </p:nvPicPr>
        <p:blipFill>
          <a:blip r:embed="rId3"/>
          <a:stretch>
            <a:fillRect/>
          </a:stretch>
        </p:blipFill>
        <p:spPr>
          <a:xfrm>
            <a:off x="770011" y="1399924"/>
            <a:ext cx="4902452" cy="326406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1600" dirty="0"/>
              <a:t>A successful first stage return, leads to huge savings in terms of rockets lunches cost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t>A wide range of attributes affects the possibility of a successful first stage return. In our model there were 83 attributes were taken into consideration. </a:t>
            </a:r>
          </a:p>
          <a:p>
            <a:pPr>
              <a:lnSpc>
                <a:spcPct val="100000"/>
              </a:lnSpc>
              <a:spcBef>
                <a:spcPts val="1400"/>
              </a:spcBef>
            </a:pPr>
            <a:r>
              <a:rPr lang="en-US" sz="1600" dirty="0"/>
              <a:t>Launch sites were all close to a highway, railway, and coastline proximities, which aimed in transportation cost-reduction</a:t>
            </a:r>
          </a:p>
          <a:p>
            <a:pPr>
              <a:lnSpc>
                <a:spcPct val="100000"/>
              </a:lnSpc>
              <a:spcBef>
                <a:spcPts val="1400"/>
              </a:spcBef>
            </a:pPr>
            <a:r>
              <a:rPr lang="en-US" sz="1600" dirty="0"/>
              <a:t>Orbit and booster version affect success rate.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50608"/>
            <a:ext cx="10515600" cy="544229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6800" b="1" dirty="0">
                <a:solidFill>
                  <a:srgbClr val="0B49CB"/>
                </a:solidFill>
                <a:latin typeface="+mn-lt"/>
              </a:rPr>
              <a:t>Executive Summary</a:t>
            </a:r>
          </a:p>
          <a:p>
            <a:pPr>
              <a:lnSpc>
                <a:spcPct val="120000"/>
              </a:lnSpc>
              <a:spcBef>
                <a:spcPts val="1400"/>
              </a:spcBef>
            </a:pPr>
            <a:r>
              <a:rPr lang="en-US" sz="6400" dirty="0">
                <a:solidFill>
                  <a:schemeClr val="accent3">
                    <a:lumMod val="25000"/>
                  </a:schemeClr>
                </a:solidFill>
                <a:latin typeface="+mn-lt"/>
              </a:rPr>
              <a:t>Data collection methodology:</a:t>
            </a:r>
          </a:p>
          <a:p>
            <a:pPr lvl="1">
              <a:lnSpc>
                <a:spcPct val="120000"/>
              </a:lnSpc>
              <a:spcBef>
                <a:spcPts val="1400"/>
              </a:spcBef>
              <a:buFont typeface="Courier New" panose="02070309020205020404" pitchFamily="49" charset="0"/>
              <a:buChar char="o"/>
            </a:pPr>
            <a:r>
              <a:rPr lang="en-US" sz="6000" dirty="0">
                <a:solidFill>
                  <a:schemeClr val="accent3">
                    <a:lumMod val="25000"/>
                  </a:schemeClr>
                </a:solidFill>
                <a:latin typeface="+mn-lt"/>
              </a:rPr>
              <a:t>The data was collected using SpaceX rest API in addition of using data web scraping on Wikipedia webpages. </a:t>
            </a:r>
          </a:p>
          <a:p>
            <a:pPr>
              <a:lnSpc>
                <a:spcPct val="120000"/>
              </a:lnSpc>
              <a:spcBef>
                <a:spcPts val="1400"/>
              </a:spcBef>
            </a:pPr>
            <a:r>
              <a:rPr lang="en-US" sz="6400" dirty="0">
                <a:solidFill>
                  <a:schemeClr val="accent3">
                    <a:lumMod val="25000"/>
                  </a:schemeClr>
                </a:solidFill>
                <a:latin typeface="+mn-lt"/>
              </a:rPr>
              <a:t>Perform data wrangling</a:t>
            </a:r>
          </a:p>
          <a:p>
            <a:pPr lvl="1">
              <a:lnSpc>
                <a:spcPct val="120000"/>
              </a:lnSpc>
              <a:spcBef>
                <a:spcPts val="1400"/>
              </a:spcBef>
              <a:buFont typeface="Courier New" panose="02070309020205020404" pitchFamily="49" charset="0"/>
              <a:buChar char="o"/>
            </a:pPr>
            <a:r>
              <a:rPr lang="en-US" sz="6000" dirty="0">
                <a:solidFill>
                  <a:schemeClr val="accent3">
                    <a:lumMod val="25000"/>
                  </a:schemeClr>
                </a:solidFill>
                <a:latin typeface="+mn-lt"/>
              </a:rPr>
              <a:t>The data was preprocessed using Panadas and NumPy, some of main technique are used: </a:t>
            </a:r>
            <a:r>
              <a:rPr lang="en-US" sz="6000" dirty="0" err="1">
                <a:solidFill>
                  <a:schemeClr val="accent3">
                    <a:lumMod val="25000"/>
                  </a:schemeClr>
                </a:solidFill>
                <a:latin typeface="+mn-lt"/>
              </a:rPr>
              <a:t>OneHot</a:t>
            </a:r>
            <a:r>
              <a:rPr lang="en-US" sz="6000" dirty="0">
                <a:solidFill>
                  <a:schemeClr val="accent3">
                    <a:lumMod val="25000"/>
                  </a:schemeClr>
                </a:solidFill>
                <a:latin typeface="+mn-lt"/>
              </a:rPr>
              <a:t> encoding, unnecessary columns removal, data normalization and standardization. </a:t>
            </a:r>
          </a:p>
          <a:p>
            <a:pPr>
              <a:lnSpc>
                <a:spcPct val="120000"/>
              </a:lnSpc>
              <a:spcBef>
                <a:spcPts val="1400"/>
              </a:spcBef>
            </a:pPr>
            <a:r>
              <a:rPr lang="en-US" sz="6400" dirty="0">
                <a:solidFill>
                  <a:schemeClr val="accent3">
                    <a:lumMod val="25000"/>
                  </a:schemeClr>
                </a:solidFill>
                <a:latin typeface="+mn-lt"/>
              </a:rPr>
              <a:t>Perform exploratory data analysis (EDA) using visualization and SQL</a:t>
            </a:r>
          </a:p>
          <a:p>
            <a:pPr lvl="1">
              <a:lnSpc>
                <a:spcPct val="120000"/>
              </a:lnSpc>
              <a:spcBef>
                <a:spcPts val="1400"/>
              </a:spcBef>
              <a:buFont typeface="Courier New" panose="02070309020205020404" pitchFamily="49" charset="0"/>
              <a:buChar char="o"/>
            </a:pPr>
            <a:r>
              <a:rPr lang="en-US" sz="6000" dirty="0">
                <a:solidFill>
                  <a:schemeClr val="accent3">
                    <a:lumMod val="25000"/>
                  </a:schemeClr>
                </a:solidFill>
                <a:latin typeface="+mn-lt"/>
              </a:rPr>
              <a:t>Using libraries such as seaborn and matplotlib for visualization and SQL for data quires. </a:t>
            </a:r>
          </a:p>
          <a:p>
            <a:pPr>
              <a:lnSpc>
                <a:spcPct val="120000"/>
              </a:lnSpc>
              <a:spcBef>
                <a:spcPts val="1400"/>
              </a:spcBef>
            </a:pPr>
            <a:r>
              <a:rPr lang="en-US" sz="6400" dirty="0">
                <a:solidFill>
                  <a:schemeClr val="accent3">
                    <a:lumMod val="25000"/>
                  </a:schemeClr>
                </a:solidFill>
                <a:latin typeface="+mn-lt"/>
              </a:rPr>
              <a:t>Perform interactive visual analytics using Folium and </a:t>
            </a:r>
            <a:r>
              <a:rPr lang="en-US" sz="6400" dirty="0" err="1">
                <a:solidFill>
                  <a:schemeClr val="accent3">
                    <a:lumMod val="25000"/>
                  </a:schemeClr>
                </a:solidFill>
                <a:latin typeface="+mn-lt"/>
              </a:rPr>
              <a:t>Plotly</a:t>
            </a:r>
            <a:r>
              <a:rPr lang="en-US" sz="6400" dirty="0">
                <a:solidFill>
                  <a:schemeClr val="accent3">
                    <a:lumMod val="25000"/>
                  </a:schemeClr>
                </a:solidFill>
                <a:latin typeface="+mn-lt"/>
              </a:rPr>
              <a:t> Dash</a:t>
            </a:r>
          </a:p>
          <a:p>
            <a:pPr lvl="1">
              <a:lnSpc>
                <a:spcPct val="120000"/>
              </a:lnSpc>
              <a:spcBef>
                <a:spcPts val="1400"/>
              </a:spcBef>
              <a:buFont typeface="Courier New" panose="02070309020205020404" pitchFamily="49" charset="0"/>
              <a:buChar char="o"/>
            </a:pPr>
            <a:r>
              <a:rPr lang="en-US" sz="6000" dirty="0">
                <a:solidFill>
                  <a:schemeClr val="accent3">
                    <a:lumMod val="25000"/>
                  </a:schemeClr>
                </a:solidFill>
                <a:latin typeface="+mn-lt"/>
              </a:rPr>
              <a:t>Using the following libraries Folium and </a:t>
            </a:r>
            <a:r>
              <a:rPr lang="en-US" sz="6000" dirty="0" err="1">
                <a:solidFill>
                  <a:schemeClr val="accent3">
                    <a:lumMod val="25000"/>
                  </a:schemeClr>
                </a:solidFill>
                <a:latin typeface="+mn-lt"/>
              </a:rPr>
              <a:t>Plotly</a:t>
            </a:r>
            <a:r>
              <a:rPr lang="en-US" sz="6000" dirty="0">
                <a:solidFill>
                  <a:schemeClr val="accent3">
                    <a:lumMod val="25000"/>
                  </a:schemeClr>
                </a:solidFill>
                <a:latin typeface="+mn-lt"/>
              </a:rPr>
              <a:t> Dash </a:t>
            </a:r>
          </a:p>
          <a:p>
            <a:pPr>
              <a:lnSpc>
                <a:spcPct val="120000"/>
              </a:lnSpc>
              <a:spcBef>
                <a:spcPts val="1400"/>
              </a:spcBef>
            </a:pPr>
            <a:r>
              <a:rPr lang="en-US" sz="6400" dirty="0">
                <a:solidFill>
                  <a:schemeClr val="accent3">
                    <a:lumMod val="25000"/>
                  </a:schemeClr>
                </a:solidFill>
                <a:latin typeface="+mn-lt"/>
              </a:rPr>
              <a:t>Perform predictive analysis using classification models</a:t>
            </a:r>
          </a:p>
          <a:p>
            <a:pPr lvl="1">
              <a:lnSpc>
                <a:spcPct val="120000"/>
              </a:lnSpc>
              <a:spcBef>
                <a:spcPts val="1400"/>
              </a:spcBef>
              <a:buFont typeface="Courier New" panose="02070309020205020404" pitchFamily="49" charset="0"/>
              <a:buChar char="o"/>
            </a:pPr>
            <a:r>
              <a:rPr lang="en-US" sz="6000" dirty="0">
                <a:solidFill>
                  <a:schemeClr val="accent3">
                    <a:lumMod val="25000"/>
                  </a:schemeClr>
                </a:solidFill>
                <a:latin typeface="+mn-lt"/>
              </a:rPr>
              <a:t>Starting with splitting the data into train and test sets </a:t>
            </a:r>
          </a:p>
          <a:p>
            <a:pPr lvl="1">
              <a:lnSpc>
                <a:spcPct val="120000"/>
              </a:lnSpc>
              <a:spcBef>
                <a:spcPts val="1400"/>
              </a:spcBef>
              <a:buFont typeface="Courier New" panose="02070309020205020404" pitchFamily="49" charset="0"/>
              <a:buChar char="o"/>
            </a:pPr>
            <a:r>
              <a:rPr lang="en-US" sz="6000" dirty="0">
                <a:solidFill>
                  <a:schemeClr val="accent3">
                    <a:lumMod val="25000"/>
                  </a:schemeClr>
                </a:solidFill>
                <a:latin typeface="+mn-lt"/>
              </a:rPr>
              <a:t> Identifying the best algorithm and parameters through hyperparameters tuning using Grid Search</a:t>
            </a:r>
          </a:p>
          <a:p>
            <a:pPr lvl="1">
              <a:lnSpc>
                <a:spcPct val="120000"/>
              </a:lnSpc>
              <a:spcBef>
                <a:spcPts val="1400"/>
              </a:spcBef>
              <a:buFont typeface="Courier New" panose="02070309020205020404" pitchFamily="49" charset="0"/>
              <a:buChar char="o"/>
            </a:pPr>
            <a:r>
              <a:rPr lang="en-US" sz="6000" dirty="0">
                <a:solidFill>
                  <a:schemeClr val="accent3">
                    <a:lumMod val="25000"/>
                  </a:schemeClr>
                </a:solidFill>
                <a:latin typeface="+mn-lt"/>
              </a:rPr>
              <a:t>Adopting the best algorithm and parameters for the purpose of model deployment.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1600" dirty="0"/>
              <a:t>We have collected the data from two main sources:</a:t>
            </a:r>
          </a:p>
          <a:p>
            <a:pPr>
              <a:lnSpc>
                <a:spcPct val="100000"/>
              </a:lnSpc>
              <a:spcBef>
                <a:spcPts val="1400"/>
              </a:spcBef>
            </a:pPr>
            <a:r>
              <a:rPr lang="en-US" sz="1600" dirty="0"/>
              <a:t>SpaceX API: Open Source REST API for launch, rocket, core, capsule, </a:t>
            </a:r>
            <a:r>
              <a:rPr lang="en-US" sz="1600" dirty="0" err="1"/>
              <a:t>starlink</a:t>
            </a:r>
            <a:r>
              <a:rPr lang="en-US" sz="1600" dirty="0"/>
              <a:t>, launchpad, and landing pad data.</a:t>
            </a:r>
          </a:p>
          <a:p>
            <a:pPr>
              <a:lnSpc>
                <a:spcPct val="100000"/>
              </a:lnSpc>
              <a:spcBef>
                <a:spcPts val="1400"/>
              </a:spcBef>
            </a:pPr>
            <a:r>
              <a:rPr lang="en-US" sz="1600" dirty="0"/>
              <a:t> Wikipedia: is a free online encyclopedia, created and edited by volunteers around the world and hosted by the Wikimedia Foundation The Process of data collection:</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7F72D90B-D5E1-2AD9-B877-3DA5C6BEBE98}"/>
              </a:ext>
            </a:extLst>
          </p:cNvPr>
          <p:cNvPicPr>
            <a:picLocks noChangeAspect="1"/>
          </p:cNvPicPr>
          <p:nvPr/>
        </p:nvPicPr>
        <p:blipFill>
          <a:blip r:embed="rId3"/>
          <a:stretch>
            <a:fillRect/>
          </a:stretch>
        </p:blipFill>
        <p:spPr>
          <a:xfrm>
            <a:off x="1300494" y="3429000"/>
            <a:ext cx="3685917" cy="2960594"/>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600" dirty="0"/>
              <a:t>We started the data collection from </a:t>
            </a:r>
            <a:r>
              <a:rPr lang="en-US" sz="1600" dirty="0" err="1"/>
              <a:t>SpcaeX</a:t>
            </a:r>
            <a:r>
              <a:rPr lang="en-US" sz="1600" dirty="0"/>
              <a:t> API by importing the required libraries such as pandas, NumPy and Request, then we established a URL GET request, this request is raised as JSON file to be finally converted to a data frame through choosing the required information like the geospatial info, rocket type, orbit, flight number and more.</a:t>
            </a:r>
            <a:endParaRPr lang="en-US" sz="2200" dirty="0">
              <a:solidFill>
                <a:schemeClr val="accent3">
                  <a:lumMod val="25000"/>
                </a:schemeClr>
              </a:solidFill>
              <a:latin typeface="Abadi"/>
            </a:endParaRPr>
          </a:p>
          <a:p>
            <a:pPr>
              <a:lnSpc>
                <a:spcPct val="100000"/>
              </a:lnSpc>
              <a:spcBef>
                <a:spcPts val="1400"/>
              </a:spcBef>
            </a:pPr>
            <a:r>
              <a:rPr lang="en-US" sz="1600" dirty="0">
                <a:hlinkClick r:id="rId3"/>
              </a:rPr>
              <a:t>Data Collection</a:t>
            </a:r>
            <a:endParaRPr lang="en-US" sz="1600" dirty="0"/>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DD195307-BB1B-3AED-03B7-1E1C15DCE071}"/>
              </a:ext>
            </a:extLst>
          </p:cNvPr>
          <p:cNvPicPr>
            <a:picLocks noChangeAspect="1"/>
          </p:cNvPicPr>
          <p:nvPr/>
        </p:nvPicPr>
        <p:blipFill>
          <a:blip r:embed="rId4"/>
          <a:stretch>
            <a:fillRect/>
          </a:stretch>
        </p:blipFill>
        <p:spPr>
          <a:xfrm>
            <a:off x="7532630" y="1800225"/>
            <a:ext cx="2216264" cy="391180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247264" y="1727042"/>
            <a:ext cx="3932238" cy="3811587"/>
          </a:xfrm>
          <a:prstGeom prst="rect">
            <a:avLst/>
          </a:prstGeom>
        </p:spPr>
        <p:txBody>
          <a:bodyPr lIns="91440" tIns="45720" rIns="91440" bIns="45720" anchor="t">
            <a:noAutofit/>
          </a:bodyPr>
          <a:lstStyle/>
          <a:p>
            <a:pPr>
              <a:lnSpc>
                <a:spcPct val="100000"/>
              </a:lnSpc>
              <a:spcBef>
                <a:spcPts val="1400"/>
              </a:spcBef>
            </a:pPr>
            <a:r>
              <a:rPr lang="en-US" sz="1600" dirty="0"/>
              <a:t>As we have done before we start by importing the required Python libraries beautiful soup and request to perform our task, and this time, we have used a webpage on Wikipedia called “Space X Falcon 9 First Stage Landing Prediction” as a data source, then we initialized an HTTP Get Request and the response was as a text format, then we used the beautiful soup library to extract the tables and columns effectively from the text response to be converted later to a pandas' data frame</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Web Scraping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8DCDA9E5-988E-CB7E-8C14-F15CCF5F914D}"/>
              </a:ext>
            </a:extLst>
          </p:cNvPr>
          <p:cNvPicPr>
            <a:picLocks noChangeAspect="1"/>
          </p:cNvPicPr>
          <p:nvPr/>
        </p:nvPicPr>
        <p:blipFill>
          <a:blip r:embed="rId5"/>
          <a:stretch>
            <a:fillRect/>
          </a:stretch>
        </p:blipFill>
        <p:spPr>
          <a:xfrm>
            <a:off x="7288142" y="1510491"/>
            <a:ext cx="2705239" cy="451508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5259</TotalTime>
  <Words>2319</Words>
  <Application>Microsoft Office PowerPoint</Application>
  <PresentationFormat>Widescreen</PresentationFormat>
  <Paragraphs>233</Paragraphs>
  <Slides>47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vt:lpstr>
      <vt:lpstr>Courier New</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gowtham r</cp:lastModifiedBy>
  <cp:revision>256</cp:revision>
  <dcterms:created xsi:type="dcterms:W3CDTF">2021-04-29T18:58:34Z</dcterms:created>
  <dcterms:modified xsi:type="dcterms:W3CDTF">2025-05-21T06:15:35Z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